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9"/>
  </p:notesMasterIdLst>
  <p:sldIdLst>
    <p:sldId id="280" r:id="rId2"/>
    <p:sldId id="312" r:id="rId3"/>
    <p:sldId id="347" r:id="rId4"/>
    <p:sldId id="336" r:id="rId5"/>
    <p:sldId id="335" r:id="rId6"/>
    <p:sldId id="334" r:id="rId7"/>
    <p:sldId id="286" r:id="rId8"/>
  </p:sldIdLst>
  <p:sldSz cx="10693400" cy="7561263"/>
  <p:notesSz cx="6808788" cy="9940925"/>
  <p:defaultTextStyle>
    <a:defPPr>
      <a:defRPr lang="ru-RU"/>
    </a:defPPr>
    <a:lvl1pPr algn="l" defTabSz="1042988" rtl="0" eaLnBrk="0" fontAlgn="base" hangingPunct="0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520700" indent="-63500" algn="l" defTabSz="1042988" rtl="0" eaLnBrk="0" fontAlgn="base" hangingPunct="0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042988" indent="-128588" algn="l" defTabSz="1042988" rtl="0" eaLnBrk="0" fontAlgn="base" hangingPunct="0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563688" indent="-192088" algn="l" defTabSz="1042988" rtl="0" eaLnBrk="0" fontAlgn="base" hangingPunct="0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085975" indent="-257175" algn="l" defTabSz="1042988" rtl="0" eaLnBrk="0" fontAlgn="base" hangingPunct="0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1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1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1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1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382">
          <p15:clr>
            <a:srgbClr val="A4A3A4"/>
          </p15:clr>
        </p15:guide>
        <p15:guide id="2" orient="horz" pos="1116">
          <p15:clr>
            <a:srgbClr val="A4A3A4"/>
          </p15:clr>
        </p15:guide>
        <p15:guide id="3" orient="horz" pos="348">
          <p15:clr>
            <a:srgbClr val="A4A3A4"/>
          </p15:clr>
        </p15:guide>
        <p15:guide id="4" orient="horz" pos="4470">
          <p15:clr>
            <a:srgbClr val="A4A3A4"/>
          </p15:clr>
        </p15:guide>
        <p15:guide id="5" pos="3368">
          <p15:clr>
            <a:srgbClr val="A4A3A4"/>
          </p15:clr>
        </p15:guide>
        <p15:guide id="6" pos="828">
          <p15:clr>
            <a:srgbClr val="A4A3A4"/>
          </p15:clr>
        </p15:guide>
        <p15:guide id="7" pos="1824">
          <p15:clr>
            <a:srgbClr val="A4A3A4"/>
          </p15:clr>
        </p15:guide>
        <p15:guide id="8" pos="6011">
          <p15:clr>
            <a:srgbClr val="A4A3A4"/>
          </p15:clr>
        </p15:guide>
        <p15:guide id="9" pos="6456">
          <p15:clr>
            <a:srgbClr val="A4A3A4"/>
          </p15:clr>
        </p15:guide>
        <p15:guide id="10" pos="60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FF66"/>
    <a:srgbClr val="E8E8E8"/>
    <a:srgbClr val="DCDCDC"/>
    <a:srgbClr val="E2E2E2"/>
    <a:srgbClr val="EEEEEE"/>
    <a:srgbClr val="E4E4E4"/>
    <a:srgbClr val="EAEAEA"/>
    <a:srgbClr val="ECEC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2632" autoAdjust="0"/>
  </p:normalViewPr>
  <p:slideViewPr>
    <p:cSldViewPr>
      <p:cViewPr>
        <p:scale>
          <a:sx n="113" d="100"/>
          <a:sy n="113" d="100"/>
        </p:scale>
        <p:origin x="-198" y="648"/>
      </p:cViewPr>
      <p:guideLst>
        <p:guide orient="horz" pos="2382"/>
        <p:guide orient="horz" pos="1116"/>
        <p:guide orient="horz" pos="348"/>
        <p:guide orient="horz" pos="4470"/>
        <p:guide pos="3368"/>
        <p:guide pos="828"/>
        <p:guide pos="1824"/>
        <p:guide pos="6011"/>
        <p:guide pos="6456"/>
        <p:guide pos="60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png"/><Relationship Id="rId4" Type="http://schemas.openxmlformats.org/officeDocument/2006/relationships/image" Target="../media/image7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png"/><Relationship Id="rId4" Type="http://schemas.openxmlformats.org/officeDocument/2006/relationships/image" Target="../media/image7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A42E2D8-1DEB-4F72-9E14-8F1C5CA4B09D}" type="doc">
      <dgm:prSet loTypeId="urn:microsoft.com/office/officeart/2005/8/layout/hList7#1" loCatId="list" qsTypeId="urn:microsoft.com/office/officeart/2005/8/quickstyle/3d2" qsCatId="3D" csTypeId="urn:microsoft.com/office/officeart/2005/8/colors/colorful1#2" csCatId="colorful" phldr="1"/>
      <dgm:spPr/>
      <dgm:t>
        <a:bodyPr/>
        <a:lstStyle/>
        <a:p>
          <a:endParaRPr lang="ru-RU"/>
        </a:p>
      </dgm:t>
    </dgm:pt>
    <dgm:pt modelId="{E28D6CB6-8B7F-422C-99A6-845CD83FAE53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bg1"/>
              </a:solidFill>
              <a:latin typeface="Bookman Old Style" pitchFamily="18" charset="0"/>
              <a:cs typeface="Times New Roman" pitchFamily="18" charset="0"/>
            </a:rPr>
            <a:t>Расчеты с кредиторами через третьих лиц – своих дебиторов, иных контрагентов, по договоренности, </a:t>
          </a:r>
          <a:r>
            <a:rPr lang="ru-RU" altLang="ru-RU" sz="1600" b="1" dirty="0" smtClean="0">
              <a:solidFill>
                <a:schemeClr val="bg1"/>
              </a:solidFill>
              <a:latin typeface="Bookman Old Style" pitchFamily="18" charset="0"/>
              <a:cs typeface="Times New Roman" pitchFamily="18" charset="0"/>
            </a:rPr>
            <a:t>минуя расчетный должника</a:t>
          </a:r>
          <a:endParaRPr lang="ru-RU" sz="1600" b="1" dirty="0">
            <a:solidFill>
              <a:schemeClr val="bg1"/>
            </a:solidFill>
          </a:endParaRPr>
        </a:p>
      </dgm:t>
    </dgm:pt>
    <dgm:pt modelId="{624BA36F-F62C-458F-AA60-6B02526BDC42}" type="parTrans" cxnId="{54D123BB-1903-47D4-9844-02D3F577FC1F}">
      <dgm:prSet/>
      <dgm:spPr/>
      <dgm:t>
        <a:bodyPr/>
        <a:lstStyle/>
        <a:p>
          <a:endParaRPr lang="ru-RU"/>
        </a:p>
      </dgm:t>
    </dgm:pt>
    <dgm:pt modelId="{767A424A-2BC8-456B-A9D9-0119B3E77565}" type="sibTrans" cxnId="{54D123BB-1903-47D4-9844-02D3F577FC1F}">
      <dgm:prSet/>
      <dgm:spPr/>
      <dgm:t>
        <a:bodyPr/>
        <a:lstStyle/>
        <a:p>
          <a:endParaRPr lang="ru-RU"/>
        </a:p>
      </dgm:t>
    </dgm:pt>
    <dgm:pt modelId="{13419BAC-8ECF-4A44-9330-03F2A7DF4C5B}">
      <dgm:prSet phldrT="[Текст]" custT="1"/>
      <dgm:spPr/>
      <dgm:t>
        <a:bodyPr/>
        <a:lstStyle/>
        <a:p>
          <a:r>
            <a:rPr lang="ru-RU" sz="1600" b="1" dirty="0" smtClean="0">
              <a:latin typeface="Bookman Old Style" pitchFamily="18" charset="0"/>
              <a:cs typeface="Times New Roman" pitchFamily="18" charset="0"/>
            </a:rPr>
            <a:t>Осуществление доходных и расходных финансовых операций через кассу предприятия, минуя расчетный счет</a:t>
          </a:r>
          <a:endParaRPr lang="ru-RU" sz="1600" dirty="0"/>
        </a:p>
      </dgm:t>
    </dgm:pt>
    <dgm:pt modelId="{89E3AB5E-86F3-40F5-A373-F3233DF7F6D0}" type="parTrans" cxnId="{D065CC74-16E6-44A3-A799-CC85F974DB75}">
      <dgm:prSet/>
      <dgm:spPr/>
      <dgm:t>
        <a:bodyPr/>
        <a:lstStyle/>
        <a:p>
          <a:endParaRPr lang="ru-RU"/>
        </a:p>
      </dgm:t>
    </dgm:pt>
    <dgm:pt modelId="{B49CA654-283C-4208-83EB-2447A39D3B18}" type="sibTrans" cxnId="{D065CC74-16E6-44A3-A799-CC85F974DB75}">
      <dgm:prSet/>
      <dgm:spPr/>
      <dgm:t>
        <a:bodyPr/>
        <a:lstStyle/>
        <a:p>
          <a:endParaRPr lang="ru-RU"/>
        </a:p>
      </dgm:t>
    </dgm:pt>
    <dgm:pt modelId="{42993D30-C2D1-48A4-91BC-4E8D294A0B36}">
      <dgm:prSet phldrT="[Текст]" custT="1"/>
      <dgm:spPr/>
      <dgm:t>
        <a:bodyPr/>
        <a:lstStyle/>
        <a:p>
          <a:r>
            <a:rPr lang="ru-RU" sz="1600" b="1" i="0" dirty="0" smtClean="0">
              <a:latin typeface="Bookman Old Style" pitchFamily="18" charset="0"/>
            </a:rPr>
            <a:t>Снятие наличности на первоочередные платежи (зарплата) и их расходование на собственные нужды</a:t>
          </a:r>
          <a:r>
            <a:rPr lang="ru-RU" sz="1600" b="1" i="0" dirty="0" smtClean="0">
              <a:latin typeface="Bookman Old Style" pitchFamily="18" charset="0"/>
              <a:cs typeface="Times New Roman" pitchFamily="18" charset="0"/>
            </a:rPr>
            <a:t> </a:t>
          </a:r>
          <a:endParaRPr lang="ru-RU" sz="1600" b="1" i="0" dirty="0">
            <a:latin typeface="Bookman Old Style" pitchFamily="18" charset="0"/>
          </a:endParaRPr>
        </a:p>
      </dgm:t>
    </dgm:pt>
    <dgm:pt modelId="{F34C64BB-8F7B-45D7-A06E-FB45ECFB5DA3}" type="parTrans" cxnId="{74763241-1F34-4345-AC23-1F3D2AC93E62}">
      <dgm:prSet/>
      <dgm:spPr/>
      <dgm:t>
        <a:bodyPr/>
        <a:lstStyle/>
        <a:p>
          <a:endParaRPr lang="ru-RU"/>
        </a:p>
      </dgm:t>
    </dgm:pt>
    <dgm:pt modelId="{29752450-9559-4B14-A96A-20D5B1EDD159}" type="sibTrans" cxnId="{74763241-1F34-4345-AC23-1F3D2AC93E62}">
      <dgm:prSet/>
      <dgm:spPr/>
      <dgm:t>
        <a:bodyPr/>
        <a:lstStyle/>
        <a:p>
          <a:endParaRPr lang="ru-RU"/>
        </a:p>
      </dgm:t>
    </dgm:pt>
    <dgm:pt modelId="{D0BAAB15-B7C5-41DA-9890-F9DDFEB133C3}">
      <dgm:prSet phldrT="[Текст]" custT="1"/>
      <dgm:spPr/>
      <dgm:t>
        <a:bodyPr/>
        <a:lstStyle/>
        <a:p>
          <a:r>
            <a:rPr lang="ru-RU" sz="1600" b="1" dirty="0" smtClean="0">
              <a:latin typeface="Bookman Old Style" pitchFamily="18" charset="0"/>
              <a:cs typeface="Times New Roman" pitchFamily="18" charset="0"/>
            </a:rPr>
            <a:t>Сокрытие имущества (продажа, безвозмездная передача и другие способы смены собственника) </a:t>
          </a:r>
          <a:endParaRPr lang="ru-RU" sz="1600" dirty="0"/>
        </a:p>
      </dgm:t>
    </dgm:pt>
    <dgm:pt modelId="{C1A0AD8B-4981-4A62-8DE8-711D0EA682DE}" type="parTrans" cxnId="{2415A379-1334-4951-9018-953613D243D9}">
      <dgm:prSet/>
      <dgm:spPr/>
      <dgm:t>
        <a:bodyPr/>
        <a:lstStyle/>
        <a:p>
          <a:endParaRPr lang="ru-RU"/>
        </a:p>
      </dgm:t>
    </dgm:pt>
    <dgm:pt modelId="{594A126B-39BB-4CCE-9428-886E5390E302}" type="sibTrans" cxnId="{2415A379-1334-4951-9018-953613D243D9}">
      <dgm:prSet/>
      <dgm:spPr/>
      <dgm:t>
        <a:bodyPr/>
        <a:lstStyle/>
        <a:p>
          <a:endParaRPr lang="ru-RU"/>
        </a:p>
      </dgm:t>
    </dgm:pt>
    <dgm:pt modelId="{10897DD0-4A1F-4DDF-A2DE-F2D6398765F2}" type="pres">
      <dgm:prSet presAssocID="{2A42E2D8-1DEB-4F72-9E14-8F1C5CA4B09D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B606167-DF5E-49DA-8CFC-74C1958E4D51}" type="pres">
      <dgm:prSet presAssocID="{2A42E2D8-1DEB-4F72-9E14-8F1C5CA4B09D}" presName="fgShape" presStyleLbl="fgShp" presStyleIdx="0" presStyleCnt="1"/>
      <dgm:spPr/>
      <dgm:t>
        <a:bodyPr/>
        <a:lstStyle/>
        <a:p>
          <a:endParaRPr lang="ru-RU"/>
        </a:p>
      </dgm:t>
    </dgm:pt>
    <dgm:pt modelId="{73DFB042-DEC3-4B33-8253-46C7C7D991DD}" type="pres">
      <dgm:prSet presAssocID="{2A42E2D8-1DEB-4F72-9E14-8F1C5CA4B09D}" presName="linComp" presStyleCnt="0"/>
      <dgm:spPr/>
      <dgm:t>
        <a:bodyPr/>
        <a:lstStyle/>
        <a:p>
          <a:endParaRPr lang="ru-RU"/>
        </a:p>
      </dgm:t>
    </dgm:pt>
    <dgm:pt modelId="{CD6718DB-6C09-4BCC-BB28-2963EABD2782}" type="pres">
      <dgm:prSet presAssocID="{E28D6CB6-8B7F-422C-99A6-845CD83FAE53}" presName="compNode" presStyleCnt="0"/>
      <dgm:spPr/>
      <dgm:t>
        <a:bodyPr/>
        <a:lstStyle/>
        <a:p>
          <a:endParaRPr lang="ru-RU"/>
        </a:p>
      </dgm:t>
    </dgm:pt>
    <dgm:pt modelId="{318D0471-BF15-49FD-B18E-E908B7FD0FE3}" type="pres">
      <dgm:prSet presAssocID="{E28D6CB6-8B7F-422C-99A6-845CD83FAE53}" presName="bkgdShape" presStyleLbl="node1" presStyleIdx="0" presStyleCnt="4"/>
      <dgm:spPr/>
      <dgm:t>
        <a:bodyPr/>
        <a:lstStyle/>
        <a:p>
          <a:endParaRPr lang="ru-RU"/>
        </a:p>
      </dgm:t>
    </dgm:pt>
    <dgm:pt modelId="{B8AD753C-646D-4271-BC4A-728E5A93B9DC}" type="pres">
      <dgm:prSet presAssocID="{E28D6CB6-8B7F-422C-99A6-845CD83FAE53}" presName="nodeTx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4B7DD8-C83D-4B40-9A24-244EA6AFABD1}" type="pres">
      <dgm:prSet presAssocID="{E28D6CB6-8B7F-422C-99A6-845CD83FAE53}" presName="invisiNode" presStyleLbl="node1" presStyleIdx="0" presStyleCnt="4"/>
      <dgm:spPr/>
      <dgm:t>
        <a:bodyPr/>
        <a:lstStyle/>
        <a:p>
          <a:endParaRPr lang="ru-RU"/>
        </a:p>
      </dgm:t>
    </dgm:pt>
    <dgm:pt modelId="{9455D219-D0C4-4D25-8F34-72FB3FF0E857}" type="pres">
      <dgm:prSet presAssocID="{E28D6CB6-8B7F-422C-99A6-845CD83FAE53}" presName="imagNode" presStyleLbl="fgImgPlace1" presStyleIdx="0" presStyleCnt="4" custScaleX="117817"/>
      <dgm:spPr>
        <a:blipFill>
          <a:blip xmlns:r="http://schemas.openxmlformats.org/officeDocument/2006/relationships" r:embed="rId1" cstate="print">
            <a:extLst/>
          </a:blip>
          <a:srcRect/>
          <a:stretch>
            <a:fillRect l="-5000" r="-5000"/>
          </a:stretch>
        </a:blipFill>
      </dgm:spPr>
      <dgm:t>
        <a:bodyPr/>
        <a:lstStyle/>
        <a:p>
          <a:endParaRPr lang="ru-RU"/>
        </a:p>
      </dgm:t>
    </dgm:pt>
    <dgm:pt modelId="{F71209AF-FFA2-4C49-9281-7917D3F9ADB2}" type="pres">
      <dgm:prSet presAssocID="{767A424A-2BC8-456B-A9D9-0119B3E77565}" presName="sibTrans" presStyleLbl="sibTrans2D1" presStyleIdx="0" presStyleCnt="0"/>
      <dgm:spPr/>
      <dgm:t>
        <a:bodyPr/>
        <a:lstStyle/>
        <a:p>
          <a:endParaRPr lang="ru-RU"/>
        </a:p>
      </dgm:t>
    </dgm:pt>
    <dgm:pt modelId="{8829D367-9CFD-4700-80F9-56DC5F065CCD}" type="pres">
      <dgm:prSet presAssocID="{13419BAC-8ECF-4A44-9330-03F2A7DF4C5B}" presName="compNode" presStyleCnt="0"/>
      <dgm:spPr/>
      <dgm:t>
        <a:bodyPr/>
        <a:lstStyle/>
        <a:p>
          <a:endParaRPr lang="ru-RU"/>
        </a:p>
      </dgm:t>
    </dgm:pt>
    <dgm:pt modelId="{FC214140-6F1B-4652-A49E-4944126B50D7}" type="pres">
      <dgm:prSet presAssocID="{13419BAC-8ECF-4A44-9330-03F2A7DF4C5B}" presName="bkgdShape" presStyleLbl="node1" presStyleIdx="1" presStyleCnt="4"/>
      <dgm:spPr/>
      <dgm:t>
        <a:bodyPr/>
        <a:lstStyle/>
        <a:p>
          <a:endParaRPr lang="ru-RU"/>
        </a:p>
      </dgm:t>
    </dgm:pt>
    <dgm:pt modelId="{7F6BD4CF-602E-4726-A58E-3A16C8C97AFE}" type="pres">
      <dgm:prSet presAssocID="{13419BAC-8ECF-4A44-9330-03F2A7DF4C5B}" presName="nodeTx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1BC0E0-3E70-4A54-8B17-20DF9A72B84A}" type="pres">
      <dgm:prSet presAssocID="{13419BAC-8ECF-4A44-9330-03F2A7DF4C5B}" presName="invisiNode" presStyleLbl="node1" presStyleIdx="1" presStyleCnt="4"/>
      <dgm:spPr/>
      <dgm:t>
        <a:bodyPr/>
        <a:lstStyle/>
        <a:p>
          <a:endParaRPr lang="ru-RU"/>
        </a:p>
      </dgm:t>
    </dgm:pt>
    <dgm:pt modelId="{10C00373-BF3D-4485-B891-87F2B16114C3}" type="pres">
      <dgm:prSet presAssocID="{13419BAC-8ECF-4A44-9330-03F2A7DF4C5B}" presName="imagNode" presStyleLbl="fgImgPlace1" presStyleIdx="1" presStyleCnt="4"/>
      <dgm:spPr>
        <a:blipFill>
          <a:blip xmlns:r="http://schemas.openxmlformats.org/officeDocument/2006/relationships" r:embed="rId2" cstate="print">
            <a:extLst/>
          </a:blip>
          <a:srcRect/>
          <a:stretch>
            <a:fillRect l="-17000" r="-17000"/>
          </a:stretch>
        </a:blipFill>
      </dgm:spPr>
      <dgm:t>
        <a:bodyPr/>
        <a:lstStyle/>
        <a:p>
          <a:endParaRPr lang="ru-RU"/>
        </a:p>
      </dgm:t>
    </dgm:pt>
    <dgm:pt modelId="{DD3D16E0-A2C0-4853-92F6-DBF379453894}" type="pres">
      <dgm:prSet presAssocID="{B49CA654-283C-4208-83EB-2447A39D3B18}" presName="sibTrans" presStyleLbl="sibTrans2D1" presStyleIdx="0" presStyleCnt="0"/>
      <dgm:spPr/>
      <dgm:t>
        <a:bodyPr/>
        <a:lstStyle/>
        <a:p>
          <a:endParaRPr lang="ru-RU"/>
        </a:p>
      </dgm:t>
    </dgm:pt>
    <dgm:pt modelId="{49F19FCA-2DCB-4E4F-85BB-126D6A147E7D}" type="pres">
      <dgm:prSet presAssocID="{D0BAAB15-B7C5-41DA-9890-F9DDFEB133C3}" presName="compNode" presStyleCnt="0"/>
      <dgm:spPr/>
      <dgm:t>
        <a:bodyPr/>
        <a:lstStyle/>
        <a:p>
          <a:endParaRPr lang="ru-RU"/>
        </a:p>
      </dgm:t>
    </dgm:pt>
    <dgm:pt modelId="{EA28A67E-3A98-4D6F-A3A8-BE9F306B4E9D}" type="pres">
      <dgm:prSet presAssocID="{D0BAAB15-B7C5-41DA-9890-F9DDFEB133C3}" presName="bkgdShape" presStyleLbl="node1" presStyleIdx="2" presStyleCnt="4"/>
      <dgm:spPr/>
      <dgm:t>
        <a:bodyPr/>
        <a:lstStyle/>
        <a:p>
          <a:endParaRPr lang="ru-RU"/>
        </a:p>
      </dgm:t>
    </dgm:pt>
    <dgm:pt modelId="{5C517A2C-6852-42A8-84E8-99481BE06273}" type="pres">
      <dgm:prSet presAssocID="{D0BAAB15-B7C5-41DA-9890-F9DDFEB133C3}" presName="nodeTx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0E7504-B56F-4591-ABF2-B5A3F82604DB}" type="pres">
      <dgm:prSet presAssocID="{D0BAAB15-B7C5-41DA-9890-F9DDFEB133C3}" presName="invisiNode" presStyleLbl="node1" presStyleIdx="2" presStyleCnt="4"/>
      <dgm:spPr/>
      <dgm:t>
        <a:bodyPr/>
        <a:lstStyle/>
        <a:p>
          <a:endParaRPr lang="ru-RU"/>
        </a:p>
      </dgm:t>
    </dgm:pt>
    <dgm:pt modelId="{A97E48A2-DD6D-46EA-9C79-7DB2E359EEF8}" type="pres">
      <dgm:prSet presAssocID="{D0BAAB15-B7C5-41DA-9890-F9DDFEB133C3}" presName="imagNode" presStyleLbl="fgImgPlace1" presStyleIdx="2" presStyleCnt="4"/>
      <dgm:spPr>
        <a:blipFill>
          <a:blip xmlns:r="http://schemas.openxmlformats.org/officeDocument/2006/relationships" r:embed="rId3" cstate="print">
            <a:extLst/>
          </a:blip>
          <a:srcRect/>
          <a:stretch>
            <a:fillRect l="-28000" r="-28000"/>
          </a:stretch>
        </a:blipFill>
      </dgm:spPr>
      <dgm:t>
        <a:bodyPr/>
        <a:lstStyle/>
        <a:p>
          <a:endParaRPr lang="ru-RU"/>
        </a:p>
      </dgm:t>
    </dgm:pt>
    <dgm:pt modelId="{F9C88382-5222-43BB-9E4A-7F996858664B}" type="pres">
      <dgm:prSet presAssocID="{594A126B-39BB-4CCE-9428-886E5390E302}" presName="sibTrans" presStyleLbl="sibTrans2D1" presStyleIdx="0" presStyleCnt="0"/>
      <dgm:spPr/>
      <dgm:t>
        <a:bodyPr/>
        <a:lstStyle/>
        <a:p>
          <a:endParaRPr lang="ru-RU"/>
        </a:p>
      </dgm:t>
    </dgm:pt>
    <dgm:pt modelId="{A2333281-9477-49A6-91DF-1CF5B41012A7}" type="pres">
      <dgm:prSet presAssocID="{42993D30-C2D1-48A4-91BC-4E8D294A0B36}" presName="compNode" presStyleCnt="0"/>
      <dgm:spPr/>
      <dgm:t>
        <a:bodyPr/>
        <a:lstStyle/>
        <a:p>
          <a:endParaRPr lang="ru-RU"/>
        </a:p>
      </dgm:t>
    </dgm:pt>
    <dgm:pt modelId="{AC639D44-8271-402F-805E-16CC3DA12C7E}" type="pres">
      <dgm:prSet presAssocID="{42993D30-C2D1-48A4-91BC-4E8D294A0B36}" presName="bkgdShape" presStyleLbl="node1" presStyleIdx="3" presStyleCnt="4"/>
      <dgm:spPr/>
      <dgm:t>
        <a:bodyPr/>
        <a:lstStyle/>
        <a:p>
          <a:endParaRPr lang="ru-RU"/>
        </a:p>
      </dgm:t>
    </dgm:pt>
    <dgm:pt modelId="{CA2F8540-5CB6-4CCC-9258-645E08369F8F}" type="pres">
      <dgm:prSet presAssocID="{42993D30-C2D1-48A4-91BC-4E8D294A0B36}" presName="nodeTx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157ED4-F64B-4010-A8B7-158A0BB7DCA2}" type="pres">
      <dgm:prSet presAssocID="{42993D30-C2D1-48A4-91BC-4E8D294A0B36}" presName="invisiNode" presStyleLbl="node1" presStyleIdx="3" presStyleCnt="4"/>
      <dgm:spPr/>
      <dgm:t>
        <a:bodyPr/>
        <a:lstStyle/>
        <a:p>
          <a:endParaRPr lang="ru-RU"/>
        </a:p>
      </dgm:t>
    </dgm:pt>
    <dgm:pt modelId="{2148F410-285A-4DCE-8028-D9CA07917FD6}" type="pres">
      <dgm:prSet presAssocID="{42993D30-C2D1-48A4-91BC-4E8D294A0B36}" presName="imagNode" presStyleLbl="fgImgPlace1" presStyleIdx="3" presStyleCnt="4"/>
      <dgm:spPr>
        <a:blipFill>
          <a:blip xmlns:r="http://schemas.openxmlformats.org/officeDocument/2006/relationships" r:embed="rId4">
            <a:extLst/>
          </a:blip>
          <a:srcRect/>
          <a:stretch>
            <a:fillRect l="-25000" r="-25000"/>
          </a:stretch>
        </a:blipFill>
      </dgm:spPr>
      <dgm:t>
        <a:bodyPr/>
        <a:lstStyle/>
        <a:p>
          <a:endParaRPr lang="ru-RU"/>
        </a:p>
      </dgm:t>
    </dgm:pt>
  </dgm:ptLst>
  <dgm:cxnLst>
    <dgm:cxn modelId="{F47FFDBD-C864-4FBF-A9ED-1B13EA2E8032}" type="presOf" srcId="{E28D6CB6-8B7F-422C-99A6-845CD83FAE53}" destId="{318D0471-BF15-49FD-B18E-E908B7FD0FE3}" srcOrd="0" destOrd="0" presId="urn:microsoft.com/office/officeart/2005/8/layout/hList7#1"/>
    <dgm:cxn modelId="{11CA5716-699D-400A-9FD9-AFEF00123ECF}" type="presOf" srcId="{D0BAAB15-B7C5-41DA-9890-F9DDFEB133C3}" destId="{EA28A67E-3A98-4D6F-A3A8-BE9F306B4E9D}" srcOrd="0" destOrd="0" presId="urn:microsoft.com/office/officeart/2005/8/layout/hList7#1"/>
    <dgm:cxn modelId="{E097CEE7-20BD-492C-B009-E10E50CD6247}" type="presOf" srcId="{D0BAAB15-B7C5-41DA-9890-F9DDFEB133C3}" destId="{5C517A2C-6852-42A8-84E8-99481BE06273}" srcOrd="1" destOrd="0" presId="urn:microsoft.com/office/officeart/2005/8/layout/hList7#1"/>
    <dgm:cxn modelId="{D14155D9-F27B-4DA9-A286-1D42CE3178BA}" type="presOf" srcId="{594A126B-39BB-4CCE-9428-886E5390E302}" destId="{F9C88382-5222-43BB-9E4A-7F996858664B}" srcOrd="0" destOrd="0" presId="urn:microsoft.com/office/officeart/2005/8/layout/hList7#1"/>
    <dgm:cxn modelId="{CF84BA31-D187-43A5-946A-2BB2444721A7}" type="presOf" srcId="{42993D30-C2D1-48A4-91BC-4E8D294A0B36}" destId="{CA2F8540-5CB6-4CCC-9258-645E08369F8F}" srcOrd="1" destOrd="0" presId="urn:microsoft.com/office/officeart/2005/8/layout/hList7#1"/>
    <dgm:cxn modelId="{254ABAD5-3386-4704-8FB8-74211953670D}" type="presOf" srcId="{B49CA654-283C-4208-83EB-2447A39D3B18}" destId="{DD3D16E0-A2C0-4853-92F6-DBF379453894}" srcOrd="0" destOrd="0" presId="urn:microsoft.com/office/officeart/2005/8/layout/hList7#1"/>
    <dgm:cxn modelId="{068B375C-2031-41F4-A23D-E54EC2E790BE}" type="presOf" srcId="{42993D30-C2D1-48A4-91BC-4E8D294A0B36}" destId="{AC639D44-8271-402F-805E-16CC3DA12C7E}" srcOrd="0" destOrd="0" presId="urn:microsoft.com/office/officeart/2005/8/layout/hList7#1"/>
    <dgm:cxn modelId="{2415A379-1334-4951-9018-953613D243D9}" srcId="{2A42E2D8-1DEB-4F72-9E14-8F1C5CA4B09D}" destId="{D0BAAB15-B7C5-41DA-9890-F9DDFEB133C3}" srcOrd="2" destOrd="0" parTransId="{C1A0AD8B-4981-4A62-8DE8-711D0EA682DE}" sibTransId="{594A126B-39BB-4CCE-9428-886E5390E302}"/>
    <dgm:cxn modelId="{54D123BB-1903-47D4-9844-02D3F577FC1F}" srcId="{2A42E2D8-1DEB-4F72-9E14-8F1C5CA4B09D}" destId="{E28D6CB6-8B7F-422C-99A6-845CD83FAE53}" srcOrd="0" destOrd="0" parTransId="{624BA36F-F62C-458F-AA60-6B02526BDC42}" sibTransId="{767A424A-2BC8-456B-A9D9-0119B3E77565}"/>
    <dgm:cxn modelId="{74763241-1F34-4345-AC23-1F3D2AC93E62}" srcId="{2A42E2D8-1DEB-4F72-9E14-8F1C5CA4B09D}" destId="{42993D30-C2D1-48A4-91BC-4E8D294A0B36}" srcOrd="3" destOrd="0" parTransId="{F34C64BB-8F7B-45D7-A06E-FB45ECFB5DA3}" sibTransId="{29752450-9559-4B14-A96A-20D5B1EDD159}"/>
    <dgm:cxn modelId="{B4A76311-9885-4287-9B4D-BF37CDDE9F68}" type="presOf" srcId="{13419BAC-8ECF-4A44-9330-03F2A7DF4C5B}" destId="{7F6BD4CF-602E-4726-A58E-3A16C8C97AFE}" srcOrd="1" destOrd="0" presId="urn:microsoft.com/office/officeart/2005/8/layout/hList7#1"/>
    <dgm:cxn modelId="{F1A4BCDE-0EA9-46C3-A51C-4E28BFF5E950}" type="presOf" srcId="{13419BAC-8ECF-4A44-9330-03F2A7DF4C5B}" destId="{FC214140-6F1B-4652-A49E-4944126B50D7}" srcOrd="0" destOrd="0" presId="urn:microsoft.com/office/officeart/2005/8/layout/hList7#1"/>
    <dgm:cxn modelId="{D065CC74-16E6-44A3-A799-CC85F974DB75}" srcId="{2A42E2D8-1DEB-4F72-9E14-8F1C5CA4B09D}" destId="{13419BAC-8ECF-4A44-9330-03F2A7DF4C5B}" srcOrd="1" destOrd="0" parTransId="{89E3AB5E-86F3-40F5-A373-F3233DF7F6D0}" sibTransId="{B49CA654-283C-4208-83EB-2447A39D3B18}"/>
    <dgm:cxn modelId="{91054D2B-5568-46F7-9C6E-27822F01E95F}" type="presOf" srcId="{E28D6CB6-8B7F-422C-99A6-845CD83FAE53}" destId="{B8AD753C-646D-4271-BC4A-728E5A93B9DC}" srcOrd="1" destOrd="0" presId="urn:microsoft.com/office/officeart/2005/8/layout/hList7#1"/>
    <dgm:cxn modelId="{FA6CA32A-59D8-4695-A460-3DEDAECAC980}" type="presOf" srcId="{767A424A-2BC8-456B-A9D9-0119B3E77565}" destId="{F71209AF-FFA2-4C49-9281-7917D3F9ADB2}" srcOrd="0" destOrd="0" presId="urn:microsoft.com/office/officeart/2005/8/layout/hList7#1"/>
    <dgm:cxn modelId="{35DB63AF-BA1E-4EA1-A8E1-8D04EEEF832C}" type="presOf" srcId="{2A42E2D8-1DEB-4F72-9E14-8F1C5CA4B09D}" destId="{10897DD0-4A1F-4DDF-A2DE-F2D6398765F2}" srcOrd="0" destOrd="0" presId="urn:microsoft.com/office/officeart/2005/8/layout/hList7#1"/>
    <dgm:cxn modelId="{853C2779-1A5E-48FB-BAF3-5288160EFEE4}" type="presParOf" srcId="{10897DD0-4A1F-4DDF-A2DE-F2D6398765F2}" destId="{EB606167-DF5E-49DA-8CFC-74C1958E4D51}" srcOrd="0" destOrd="0" presId="urn:microsoft.com/office/officeart/2005/8/layout/hList7#1"/>
    <dgm:cxn modelId="{7C0C592B-6256-4B40-961B-B13FD335E690}" type="presParOf" srcId="{10897DD0-4A1F-4DDF-A2DE-F2D6398765F2}" destId="{73DFB042-DEC3-4B33-8253-46C7C7D991DD}" srcOrd="1" destOrd="0" presId="urn:microsoft.com/office/officeart/2005/8/layout/hList7#1"/>
    <dgm:cxn modelId="{3D2AA161-F784-48AC-B9CA-E9F7260A8640}" type="presParOf" srcId="{73DFB042-DEC3-4B33-8253-46C7C7D991DD}" destId="{CD6718DB-6C09-4BCC-BB28-2963EABD2782}" srcOrd="0" destOrd="0" presId="urn:microsoft.com/office/officeart/2005/8/layout/hList7#1"/>
    <dgm:cxn modelId="{AF1035B3-1BE1-42C4-B7B9-CABBF044DFC5}" type="presParOf" srcId="{CD6718DB-6C09-4BCC-BB28-2963EABD2782}" destId="{318D0471-BF15-49FD-B18E-E908B7FD0FE3}" srcOrd="0" destOrd="0" presId="urn:microsoft.com/office/officeart/2005/8/layout/hList7#1"/>
    <dgm:cxn modelId="{95EA41E4-DE18-4C1F-BE06-AA720D59FF33}" type="presParOf" srcId="{CD6718DB-6C09-4BCC-BB28-2963EABD2782}" destId="{B8AD753C-646D-4271-BC4A-728E5A93B9DC}" srcOrd="1" destOrd="0" presId="urn:microsoft.com/office/officeart/2005/8/layout/hList7#1"/>
    <dgm:cxn modelId="{33272157-27AB-48B4-910B-55B710BB2335}" type="presParOf" srcId="{CD6718DB-6C09-4BCC-BB28-2963EABD2782}" destId="{384B7DD8-C83D-4B40-9A24-244EA6AFABD1}" srcOrd="2" destOrd="0" presId="urn:microsoft.com/office/officeart/2005/8/layout/hList7#1"/>
    <dgm:cxn modelId="{7E557BB4-160B-40DD-8A0E-E4748E0CC7B3}" type="presParOf" srcId="{CD6718DB-6C09-4BCC-BB28-2963EABD2782}" destId="{9455D219-D0C4-4D25-8F34-72FB3FF0E857}" srcOrd="3" destOrd="0" presId="urn:microsoft.com/office/officeart/2005/8/layout/hList7#1"/>
    <dgm:cxn modelId="{53913CE4-284A-443A-9DD4-40314D388726}" type="presParOf" srcId="{73DFB042-DEC3-4B33-8253-46C7C7D991DD}" destId="{F71209AF-FFA2-4C49-9281-7917D3F9ADB2}" srcOrd="1" destOrd="0" presId="urn:microsoft.com/office/officeart/2005/8/layout/hList7#1"/>
    <dgm:cxn modelId="{7ACBD196-0773-4275-9BAA-BB0ED818696F}" type="presParOf" srcId="{73DFB042-DEC3-4B33-8253-46C7C7D991DD}" destId="{8829D367-9CFD-4700-80F9-56DC5F065CCD}" srcOrd="2" destOrd="0" presId="urn:microsoft.com/office/officeart/2005/8/layout/hList7#1"/>
    <dgm:cxn modelId="{F1499424-DD68-4A31-8FC8-F9AD6C49A067}" type="presParOf" srcId="{8829D367-9CFD-4700-80F9-56DC5F065CCD}" destId="{FC214140-6F1B-4652-A49E-4944126B50D7}" srcOrd="0" destOrd="0" presId="urn:microsoft.com/office/officeart/2005/8/layout/hList7#1"/>
    <dgm:cxn modelId="{479AA4BC-AA6C-4BDC-94F7-2B57124C5A5A}" type="presParOf" srcId="{8829D367-9CFD-4700-80F9-56DC5F065CCD}" destId="{7F6BD4CF-602E-4726-A58E-3A16C8C97AFE}" srcOrd="1" destOrd="0" presId="urn:microsoft.com/office/officeart/2005/8/layout/hList7#1"/>
    <dgm:cxn modelId="{33F6B22A-A0A2-4E7F-A61A-47DE569858AF}" type="presParOf" srcId="{8829D367-9CFD-4700-80F9-56DC5F065CCD}" destId="{7A1BC0E0-3E70-4A54-8B17-20DF9A72B84A}" srcOrd="2" destOrd="0" presId="urn:microsoft.com/office/officeart/2005/8/layout/hList7#1"/>
    <dgm:cxn modelId="{8CAEE8B3-9D1C-400B-8754-DBE16681A698}" type="presParOf" srcId="{8829D367-9CFD-4700-80F9-56DC5F065CCD}" destId="{10C00373-BF3D-4485-B891-87F2B16114C3}" srcOrd="3" destOrd="0" presId="urn:microsoft.com/office/officeart/2005/8/layout/hList7#1"/>
    <dgm:cxn modelId="{BB388071-A504-4B1D-8597-A4EC5DCFAAE0}" type="presParOf" srcId="{73DFB042-DEC3-4B33-8253-46C7C7D991DD}" destId="{DD3D16E0-A2C0-4853-92F6-DBF379453894}" srcOrd="3" destOrd="0" presId="urn:microsoft.com/office/officeart/2005/8/layout/hList7#1"/>
    <dgm:cxn modelId="{C3E891FA-F224-41E3-8BD9-342ACED4DFF5}" type="presParOf" srcId="{73DFB042-DEC3-4B33-8253-46C7C7D991DD}" destId="{49F19FCA-2DCB-4E4F-85BB-126D6A147E7D}" srcOrd="4" destOrd="0" presId="urn:microsoft.com/office/officeart/2005/8/layout/hList7#1"/>
    <dgm:cxn modelId="{A0917AED-7778-4D30-BF33-C5591EA85A94}" type="presParOf" srcId="{49F19FCA-2DCB-4E4F-85BB-126D6A147E7D}" destId="{EA28A67E-3A98-4D6F-A3A8-BE9F306B4E9D}" srcOrd="0" destOrd="0" presId="urn:microsoft.com/office/officeart/2005/8/layout/hList7#1"/>
    <dgm:cxn modelId="{0C6FC626-AA00-473C-9E34-BDBAE30618B5}" type="presParOf" srcId="{49F19FCA-2DCB-4E4F-85BB-126D6A147E7D}" destId="{5C517A2C-6852-42A8-84E8-99481BE06273}" srcOrd="1" destOrd="0" presId="urn:microsoft.com/office/officeart/2005/8/layout/hList7#1"/>
    <dgm:cxn modelId="{C03C8775-17FD-48C4-A449-552305123328}" type="presParOf" srcId="{49F19FCA-2DCB-4E4F-85BB-126D6A147E7D}" destId="{320E7504-B56F-4591-ABF2-B5A3F82604DB}" srcOrd="2" destOrd="0" presId="urn:microsoft.com/office/officeart/2005/8/layout/hList7#1"/>
    <dgm:cxn modelId="{4CEAB78C-7663-413B-BFB8-7FDD8B073DFC}" type="presParOf" srcId="{49F19FCA-2DCB-4E4F-85BB-126D6A147E7D}" destId="{A97E48A2-DD6D-46EA-9C79-7DB2E359EEF8}" srcOrd="3" destOrd="0" presId="urn:microsoft.com/office/officeart/2005/8/layout/hList7#1"/>
    <dgm:cxn modelId="{26FC91C4-C24A-4450-A408-8C3EF40FE034}" type="presParOf" srcId="{73DFB042-DEC3-4B33-8253-46C7C7D991DD}" destId="{F9C88382-5222-43BB-9E4A-7F996858664B}" srcOrd="5" destOrd="0" presId="urn:microsoft.com/office/officeart/2005/8/layout/hList7#1"/>
    <dgm:cxn modelId="{8E1B7F1A-A671-4998-9518-E8A5B4834C89}" type="presParOf" srcId="{73DFB042-DEC3-4B33-8253-46C7C7D991DD}" destId="{A2333281-9477-49A6-91DF-1CF5B41012A7}" srcOrd="6" destOrd="0" presId="urn:microsoft.com/office/officeart/2005/8/layout/hList7#1"/>
    <dgm:cxn modelId="{4ED84118-F7C0-4737-BAEB-E6D5EB65BB1C}" type="presParOf" srcId="{A2333281-9477-49A6-91DF-1CF5B41012A7}" destId="{AC639D44-8271-402F-805E-16CC3DA12C7E}" srcOrd="0" destOrd="0" presId="urn:microsoft.com/office/officeart/2005/8/layout/hList7#1"/>
    <dgm:cxn modelId="{45DEDD6B-B378-47D2-B49F-CF517B5830BC}" type="presParOf" srcId="{A2333281-9477-49A6-91DF-1CF5B41012A7}" destId="{CA2F8540-5CB6-4CCC-9258-645E08369F8F}" srcOrd="1" destOrd="0" presId="urn:microsoft.com/office/officeart/2005/8/layout/hList7#1"/>
    <dgm:cxn modelId="{40331EC7-1293-4120-A6F1-BB0FF435E36B}" type="presParOf" srcId="{A2333281-9477-49A6-91DF-1CF5B41012A7}" destId="{C6157ED4-F64B-4010-A8B7-158A0BB7DCA2}" srcOrd="2" destOrd="0" presId="urn:microsoft.com/office/officeart/2005/8/layout/hList7#1"/>
    <dgm:cxn modelId="{942CECC7-0743-41D4-A481-C26BA6E0AC05}" type="presParOf" srcId="{A2333281-9477-49A6-91DF-1CF5B41012A7}" destId="{2148F410-285A-4DCE-8028-D9CA07917FD6}" srcOrd="3" destOrd="0" presId="urn:microsoft.com/office/officeart/2005/8/layout/hList7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8D0471-BF15-49FD-B18E-E908B7FD0FE3}">
      <dsp:nvSpPr>
        <dsp:cNvPr id="0" name=""/>
        <dsp:cNvSpPr/>
      </dsp:nvSpPr>
      <dsp:spPr>
        <a:xfrm>
          <a:off x="2159" y="0"/>
          <a:ext cx="2263743" cy="553933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bg1"/>
              </a:solidFill>
              <a:latin typeface="Bookman Old Style" pitchFamily="18" charset="0"/>
              <a:cs typeface="Times New Roman" pitchFamily="18" charset="0"/>
            </a:rPr>
            <a:t>Расчеты с кредиторами через третьих лиц – своих дебиторов, иных контрагентов, по договоренности, </a:t>
          </a:r>
          <a:r>
            <a:rPr lang="ru-RU" altLang="ru-RU" sz="1600" b="1" kern="1200" dirty="0" smtClean="0">
              <a:solidFill>
                <a:schemeClr val="bg1"/>
              </a:solidFill>
              <a:latin typeface="Bookman Old Style" pitchFamily="18" charset="0"/>
              <a:cs typeface="Times New Roman" pitchFamily="18" charset="0"/>
            </a:rPr>
            <a:t>минуя расчетный должника</a:t>
          </a:r>
          <a:endParaRPr lang="ru-RU" sz="1600" b="1" kern="1200" dirty="0">
            <a:solidFill>
              <a:schemeClr val="bg1"/>
            </a:solidFill>
          </a:endParaRPr>
        </a:p>
      </dsp:txBody>
      <dsp:txXfrm>
        <a:off x="2159" y="2215734"/>
        <a:ext cx="2263743" cy="2215734"/>
      </dsp:txXfrm>
    </dsp:sp>
    <dsp:sp modelId="{9455D219-D0C4-4D25-8F34-72FB3FF0E857}">
      <dsp:nvSpPr>
        <dsp:cNvPr id="0" name=""/>
        <dsp:cNvSpPr/>
      </dsp:nvSpPr>
      <dsp:spPr>
        <a:xfrm>
          <a:off x="47405" y="332360"/>
          <a:ext cx="2173251" cy="1844599"/>
        </a:xfrm>
        <a:prstGeom prst="ellipse">
          <a:avLst/>
        </a:prstGeom>
        <a:blipFill>
          <a:blip xmlns:r="http://schemas.openxmlformats.org/officeDocument/2006/relationships" r:embed="rId1" cstate="print">
            <a:extLst/>
          </a:blip>
          <a:srcRect/>
          <a:stretch>
            <a:fillRect l="-5000" r="-5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C214140-6F1B-4652-A49E-4944126B50D7}">
      <dsp:nvSpPr>
        <dsp:cNvPr id="0" name=""/>
        <dsp:cNvSpPr/>
      </dsp:nvSpPr>
      <dsp:spPr>
        <a:xfrm>
          <a:off x="2333815" y="0"/>
          <a:ext cx="2263743" cy="553933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Bookman Old Style" pitchFamily="18" charset="0"/>
              <a:cs typeface="Times New Roman" pitchFamily="18" charset="0"/>
            </a:rPr>
            <a:t>Осуществление доходных и расходных финансовых операций через кассу предприятия, минуя расчетный счет</a:t>
          </a:r>
          <a:endParaRPr lang="ru-RU" sz="1600" kern="1200" dirty="0"/>
        </a:p>
      </dsp:txBody>
      <dsp:txXfrm>
        <a:off x="2333815" y="2215734"/>
        <a:ext cx="2263743" cy="2215734"/>
      </dsp:txXfrm>
    </dsp:sp>
    <dsp:sp modelId="{10C00373-BF3D-4485-B891-87F2B16114C3}">
      <dsp:nvSpPr>
        <dsp:cNvPr id="0" name=""/>
        <dsp:cNvSpPr/>
      </dsp:nvSpPr>
      <dsp:spPr>
        <a:xfrm>
          <a:off x="2543387" y="332360"/>
          <a:ext cx="1844599" cy="1844599"/>
        </a:xfrm>
        <a:prstGeom prst="ellipse">
          <a:avLst/>
        </a:prstGeom>
        <a:blipFill>
          <a:blip xmlns:r="http://schemas.openxmlformats.org/officeDocument/2006/relationships" r:embed="rId2" cstate="print">
            <a:extLst/>
          </a:blip>
          <a:srcRect/>
          <a:stretch>
            <a:fillRect l="-17000" r="-17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A28A67E-3A98-4D6F-A3A8-BE9F306B4E9D}">
      <dsp:nvSpPr>
        <dsp:cNvPr id="0" name=""/>
        <dsp:cNvSpPr/>
      </dsp:nvSpPr>
      <dsp:spPr>
        <a:xfrm>
          <a:off x="4665470" y="0"/>
          <a:ext cx="2263743" cy="553933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Bookman Old Style" pitchFamily="18" charset="0"/>
              <a:cs typeface="Times New Roman" pitchFamily="18" charset="0"/>
            </a:rPr>
            <a:t>Сокрытие имущества (продажа, безвозмездная передача и другие способы смены собственника) </a:t>
          </a:r>
          <a:endParaRPr lang="ru-RU" sz="1600" kern="1200" dirty="0"/>
        </a:p>
      </dsp:txBody>
      <dsp:txXfrm>
        <a:off x="4665470" y="2215734"/>
        <a:ext cx="2263743" cy="2215734"/>
      </dsp:txXfrm>
    </dsp:sp>
    <dsp:sp modelId="{A97E48A2-DD6D-46EA-9C79-7DB2E359EEF8}">
      <dsp:nvSpPr>
        <dsp:cNvPr id="0" name=""/>
        <dsp:cNvSpPr/>
      </dsp:nvSpPr>
      <dsp:spPr>
        <a:xfrm>
          <a:off x="4875042" y="332360"/>
          <a:ext cx="1844599" cy="1844599"/>
        </a:xfrm>
        <a:prstGeom prst="ellipse">
          <a:avLst/>
        </a:prstGeom>
        <a:blipFill>
          <a:blip xmlns:r="http://schemas.openxmlformats.org/officeDocument/2006/relationships" r:embed="rId3" cstate="print">
            <a:extLst/>
          </a:blip>
          <a:srcRect/>
          <a:stretch>
            <a:fillRect l="-28000" r="-28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C639D44-8271-402F-805E-16CC3DA12C7E}">
      <dsp:nvSpPr>
        <dsp:cNvPr id="0" name=""/>
        <dsp:cNvSpPr/>
      </dsp:nvSpPr>
      <dsp:spPr>
        <a:xfrm>
          <a:off x="6997126" y="0"/>
          <a:ext cx="2263743" cy="553933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0" kern="1200" dirty="0" smtClean="0">
              <a:latin typeface="Bookman Old Style" pitchFamily="18" charset="0"/>
            </a:rPr>
            <a:t>Снятие наличности на первоочередные платежи (зарплата) и их расходование на собственные нужды</a:t>
          </a:r>
          <a:r>
            <a:rPr lang="ru-RU" sz="1600" b="1" i="0" kern="1200" dirty="0" smtClean="0">
              <a:latin typeface="Bookman Old Style" pitchFamily="18" charset="0"/>
              <a:cs typeface="Times New Roman" pitchFamily="18" charset="0"/>
            </a:rPr>
            <a:t> </a:t>
          </a:r>
          <a:endParaRPr lang="ru-RU" sz="1600" b="1" i="0" kern="1200" dirty="0">
            <a:latin typeface="Bookman Old Style" pitchFamily="18" charset="0"/>
          </a:endParaRPr>
        </a:p>
      </dsp:txBody>
      <dsp:txXfrm>
        <a:off x="6997126" y="2215734"/>
        <a:ext cx="2263743" cy="2215734"/>
      </dsp:txXfrm>
    </dsp:sp>
    <dsp:sp modelId="{2148F410-285A-4DCE-8028-D9CA07917FD6}">
      <dsp:nvSpPr>
        <dsp:cNvPr id="0" name=""/>
        <dsp:cNvSpPr/>
      </dsp:nvSpPr>
      <dsp:spPr>
        <a:xfrm>
          <a:off x="7206698" y="332360"/>
          <a:ext cx="1844599" cy="1844599"/>
        </a:xfrm>
        <a:prstGeom prst="ellipse">
          <a:avLst/>
        </a:prstGeom>
        <a:blipFill>
          <a:blip xmlns:r="http://schemas.openxmlformats.org/officeDocument/2006/relationships" r:embed="rId4">
            <a:extLst/>
          </a:blip>
          <a:srcRect/>
          <a:stretch>
            <a:fillRect l="-25000" r="-25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B606167-DF5E-49DA-8CFC-74C1958E4D51}">
      <dsp:nvSpPr>
        <dsp:cNvPr id="0" name=""/>
        <dsp:cNvSpPr/>
      </dsp:nvSpPr>
      <dsp:spPr>
        <a:xfrm>
          <a:off x="370521" y="4431469"/>
          <a:ext cx="8521986" cy="830900"/>
        </a:xfrm>
        <a:prstGeom prst="left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7#1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51217" cy="499192"/>
          </a:xfrm>
          <a:prstGeom prst="rect">
            <a:avLst/>
          </a:prstGeom>
        </p:spPr>
        <p:txBody>
          <a:bodyPr vert="horz" lIns="91278" tIns="45639" rIns="91278" bIns="45639" rtlCol="0"/>
          <a:lstStyle>
            <a:lvl1pPr algn="l" defTabSz="1041209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5981" y="1"/>
            <a:ext cx="2951217" cy="499192"/>
          </a:xfrm>
          <a:prstGeom prst="rect">
            <a:avLst/>
          </a:prstGeom>
        </p:spPr>
        <p:txBody>
          <a:bodyPr vert="horz" lIns="91278" tIns="45639" rIns="91278" bIns="45639" rtlCol="0"/>
          <a:lstStyle>
            <a:lvl1pPr algn="r" defTabSz="1041209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8E680839-0872-44B1-BBBA-A21E3E35DB67}" type="datetimeFigureOut">
              <a:rPr lang="ru-RU"/>
              <a:pPr>
                <a:defRPr/>
              </a:pPr>
              <a:t>10.06.2019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68350" y="746125"/>
            <a:ext cx="5272088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278" tIns="45639" rIns="91278" bIns="45639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2152" y="4721662"/>
            <a:ext cx="5444486" cy="4473654"/>
          </a:xfrm>
          <a:prstGeom prst="rect">
            <a:avLst/>
          </a:prstGeom>
        </p:spPr>
        <p:txBody>
          <a:bodyPr vert="horz" lIns="91278" tIns="45639" rIns="91278" bIns="45639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0143"/>
            <a:ext cx="2951217" cy="499192"/>
          </a:xfrm>
          <a:prstGeom prst="rect">
            <a:avLst/>
          </a:prstGeom>
        </p:spPr>
        <p:txBody>
          <a:bodyPr vert="horz" lIns="91278" tIns="45639" rIns="91278" bIns="45639" rtlCol="0" anchor="b"/>
          <a:lstStyle>
            <a:lvl1pPr algn="l" defTabSz="1041209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5981" y="9440143"/>
            <a:ext cx="2951217" cy="499192"/>
          </a:xfrm>
          <a:prstGeom prst="rect">
            <a:avLst/>
          </a:prstGeom>
        </p:spPr>
        <p:txBody>
          <a:bodyPr vert="horz" wrap="square" lIns="91278" tIns="45639" rIns="91278" bIns="45639" numCol="1" anchor="b" anchorCtr="0" compatLnSpc="1">
            <a:prstTxWarp prst="textNoShape">
              <a:avLst/>
            </a:prstTxWarp>
          </a:bodyPr>
          <a:lstStyle>
            <a:lvl1pPr algn="r" defTabSz="1039782" eaLnBrk="1" hangingPunct="1">
              <a:defRPr sz="1200" smtClean="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BFC6910-9ADC-49BE-B212-8A8065A1C8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2706409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20700"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42988"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63688"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85975"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10691812" cy="755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2005" y="3708623"/>
            <a:ext cx="9089390" cy="1620771"/>
          </a:xfrm>
        </p:spPr>
        <p:txBody>
          <a:bodyPr>
            <a:normAutofit/>
          </a:bodyPr>
          <a:lstStyle>
            <a:lvl1pPr>
              <a:defRPr sz="57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4010" y="5364807"/>
            <a:ext cx="7485380" cy="1932323"/>
          </a:xfrm>
        </p:spPr>
        <p:txBody>
          <a:bodyPr>
            <a:normAutofit/>
          </a:bodyPr>
          <a:lstStyle>
            <a:lvl1pPr marL="0" indent="0" algn="ctr">
              <a:buNone/>
              <a:defRPr sz="3200" b="0">
                <a:solidFill>
                  <a:schemeClr val="bg1"/>
                </a:solidFill>
                <a:latin typeface="+mj-lt"/>
              </a:defRPr>
            </a:lvl1pPr>
            <a:lvl2pPr marL="5215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3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5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61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91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22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7380756"/>
      </p:ext>
    </p:extLst>
  </p:cSld>
  <p:clrMapOvr>
    <a:masterClrMapping/>
  </p:clrMapOvr>
  <p:transition>
    <p:wheel spokes="8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 rtlCol="0">
            <a:normAutofit/>
          </a:bodyPr>
          <a:lstStyle>
            <a:lvl1pPr marL="0" indent="0">
              <a:buNone/>
              <a:defRPr sz="3700"/>
            </a:lvl1pPr>
            <a:lvl2pPr marL="521528" indent="0">
              <a:buNone/>
              <a:defRPr sz="3200"/>
            </a:lvl2pPr>
            <a:lvl3pPr marL="1043056" indent="0">
              <a:buNone/>
              <a:defRPr sz="2700"/>
            </a:lvl3pPr>
            <a:lvl4pPr marL="1564584" indent="0">
              <a:buNone/>
              <a:defRPr sz="2300"/>
            </a:lvl4pPr>
            <a:lvl5pPr marL="2086112" indent="0">
              <a:buNone/>
              <a:defRPr sz="2300"/>
            </a:lvl5pPr>
            <a:lvl6pPr marL="2607640" indent="0">
              <a:buNone/>
              <a:defRPr sz="2300"/>
            </a:lvl6pPr>
            <a:lvl7pPr marL="3129168" indent="0">
              <a:buNone/>
              <a:defRPr sz="2300"/>
            </a:lvl7pPr>
            <a:lvl8pPr marL="3650696" indent="0">
              <a:buNone/>
              <a:defRPr sz="2300"/>
            </a:lvl8pPr>
            <a:lvl9pPr marL="4172224" indent="0">
              <a:buNone/>
              <a:defRPr sz="23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F4295E-0B49-4045-BBF4-9850A8A1BB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03684571"/>
      </p:ext>
    </p:extLst>
  </p:cSld>
  <p:clrMapOvr>
    <a:masterClrMapping/>
  </p:clrMapOvr>
  <p:transition>
    <p:wheel spokes="8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8737B3-D44F-41E4-8581-0C91E341956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45478880"/>
      </p:ext>
    </p:extLst>
  </p:cSld>
  <p:clrMapOvr>
    <a:masterClrMapping/>
  </p:clrMapOvr>
  <p:transition>
    <p:wheel spokes="8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67112" y="334306"/>
            <a:ext cx="2812588" cy="7113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5639" y="334306"/>
            <a:ext cx="8263250" cy="7113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8613D0-9455-4E0A-B5E5-680A2FD299A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33418113"/>
      </p:ext>
    </p:extLst>
  </p:cSld>
  <p:clrMapOvr>
    <a:masterClrMapping/>
  </p:clrMapOvr>
  <p:transition>
    <p:wheel spokes="8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10691812" cy="755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6931025" y="5653088"/>
            <a:ext cx="1079500" cy="415925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ru-RU" dirty="0" smtClean="0">
              <a:latin typeface="Calibr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5" y="1771650"/>
            <a:ext cx="8561139" cy="5324475"/>
          </a:xfrm>
        </p:spPr>
        <p:txBody>
          <a:bodyPr/>
          <a:lstStyle>
            <a:lvl1pPr marL="363538" indent="0">
              <a:buFontTx/>
              <a:buNone/>
              <a:defRPr b="1">
                <a:latin typeface="+mj-lt"/>
              </a:defRPr>
            </a:lvl1pPr>
            <a:lvl2pPr marL="360363" indent="3175">
              <a:defRPr>
                <a:latin typeface="+mj-lt"/>
              </a:defRPr>
            </a:lvl2pPr>
            <a:lvl3pPr marL="628650" indent="-260350">
              <a:tabLst/>
              <a:defRPr>
                <a:latin typeface="+mj-lt"/>
              </a:defRPr>
            </a:lvl3pPr>
            <a:lvl4pPr marL="0" indent="360363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962026" y="552451"/>
            <a:ext cx="8580438" cy="1219199"/>
          </a:xfrm>
        </p:spPr>
        <p:txBody>
          <a:bodyPr/>
          <a:lstStyle>
            <a:lvl1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E0D5AFF-338F-43C9-85D4-58945B6B147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1777434"/>
      </p:ext>
    </p:extLst>
  </p:cSld>
  <p:clrMapOvr>
    <a:masterClrMapping/>
  </p:clrMapOvr>
  <p:transition>
    <p:wheel spokes="8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755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5" y="1771650"/>
            <a:ext cx="8561139" cy="5324475"/>
          </a:xfrm>
        </p:spPr>
        <p:txBody>
          <a:bodyPr/>
          <a:lstStyle>
            <a:lvl1pPr marL="363538" indent="0">
              <a:buFontTx/>
              <a:buNone/>
              <a:defRPr b="1">
                <a:latin typeface="+mj-lt"/>
              </a:defRPr>
            </a:lvl1pPr>
            <a:lvl2pPr marL="363538" indent="0">
              <a:defRPr>
                <a:latin typeface="+mj-lt"/>
              </a:defRPr>
            </a:lvl2pPr>
            <a:lvl3pPr marL="628650" indent="-260350">
              <a:defRPr>
                <a:latin typeface="+mj-lt"/>
              </a:defRPr>
            </a:lvl3pPr>
            <a:lvl4pPr marL="0" indent="360363">
              <a:defRPr>
                <a:latin typeface="+mj-lt"/>
              </a:defRPr>
            </a:lvl4pPr>
            <a:lvl5pPr marL="1435100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961196" y="552451"/>
            <a:ext cx="8581267" cy="1219199"/>
          </a:xfrm>
        </p:spPr>
        <p:txBody>
          <a:bodyPr/>
          <a:lstStyle>
            <a:lvl1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4720EEB-2AEF-4718-A378-E50982FEEB8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55183241"/>
      </p:ext>
    </p:extLst>
  </p:cSld>
  <p:clrMapOvr>
    <a:masterClrMapping/>
  </p:clrMapOvr>
  <p:transition>
    <p:wheel spokes="8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7558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5" y="1116335"/>
            <a:ext cx="8561139" cy="2232248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5" y="3781425"/>
            <a:ext cx="8561139" cy="3314700"/>
          </a:xfrm>
        </p:spPr>
        <p:txBody>
          <a:bodyPr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52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305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5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611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76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916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5069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222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A0A92FB-7D66-4DFA-9CCB-BBE32A8FEC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43352222"/>
      </p:ext>
    </p:extLst>
  </p:cSld>
  <p:clrMapOvr>
    <a:masterClrMapping/>
  </p:clrMapOvr>
  <p:transition>
    <p:wheel spokes="8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10691812" cy="755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1"/>
            <a:ext cx="8580438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62026" y="1771650"/>
            <a:ext cx="4234282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9958" y="1771650"/>
            <a:ext cx="4262505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5BF6C44-71C0-4B65-A2F5-9728422FE55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56918041"/>
      </p:ext>
    </p:extLst>
  </p:cSld>
  <p:clrMapOvr>
    <a:masterClrMapping/>
  </p:clrMapOvr>
  <p:transition>
    <p:wheel spokes="8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4" y="552450"/>
            <a:ext cx="9196705" cy="12192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5" y="1771650"/>
            <a:ext cx="4297420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962025" y="2397901"/>
            <a:ext cx="4297420" cy="4698224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46701" y="1771650"/>
            <a:ext cx="4195762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46701" y="2412479"/>
            <a:ext cx="4195762" cy="4683646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642D0A-D73A-4104-A555-AFB06E696DE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38516856"/>
      </p:ext>
    </p:extLst>
  </p:cSld>
  <p:clrMapOvr>
    <a:masterClrMapping/>
  </p:clrMapOvr>
  <p:transition>
    <p:wheel spokes="8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10691812" cy="755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5" y="552451"/>
            <a:ext cx="9196705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ED7881D-D69D-4B67-A576-802311D9430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7808664"/>
      </p:ext>
    </p:extLst>
  </p:cSld>
  <p:clrMapOvr>
    <a:masterClrMapping/>
  </p:clrMapOvr>
  <p:transition>
    <p:wheel spokes="8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9578975" y="6475413"/>
            <a:ext cx="663575" cy="719137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FDECA0D-7FE4-4C70-9F95-08620616F26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67846479"/>
      </p:ext>
    </p:extLst>
  </p:cSld>
  <p:clrMapOvr>
    <a:masterClrMapping/>
  </p:clrMapOvr>
  <p:transition>
    <p:wheel spokes="8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1" y="301050"/>
            <a:ext cx="3518055" cy="1281214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2" y="301051"/>
            <a:ext cx="5977908" cy="6453328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71" y="1582265"/>
            <a:ext cx="3518055" cy="5172114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37D82F-C393-4023-BDC9-C4076E70807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60448585"/>
      </p:ext>
    </p:extLst>
  </p:cSld>
  <p:clrMapOvr>
    <a:masterClrMapping/>
  </p:clrMapOvr>
  <p:transition>
    <p:wheel spokes="8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954088" y="539750"/>
            <a:ext cx="8588375" cy="122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4306" tIns="52153" rIns="104306" bIns="5215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954088" y="1763713"/>
            <a:ext cx="8588375" cy="5332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4306" tIns="52153" rIns="104306" bIns="5215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988" y="7008813"/>
            <a:ext cx="2495550" cy="40163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 defTabSz="1043056" eaLnBrk="1" fontAlgn="auto" hangingPunct="1">
              <a:spcBef>
                <a:spcPts val="0"/>
              </a:spcBef>
              <a:spcAft>
                <a:spcPts val="0"/>
              </a:spcAft>
              <a:defRPr sz="14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2838" y="7008813"/>
            <a:ext cx="3387725" cy="40163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ctr" defTabSz="1043056" eaLnBrk="1" fontAlgn="auto" hangingPunct="1">
              <a:spcBef>
                <a:spcPts val="0"/>
              </a:spcBef>
              <a:spcAft>
                <a:spcPts val="0"/>
              </a:spcAft>
              <a:defRPr sz="14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734550" y="6661150"/>
            <a:ext cx="725488" cy="696913"/>
          </a:xfrm>
          <a:prstGeom prst="rect">
            <a:avLst/>
          </a:prstGeom>
        </p:spPr>
        <p:txBody>
          <a:bodyPr vert="horz" wrap="square" lIns="104306" tIns="52153" rIns="104306" bIns="52153" numCol="1" anchor="ctr" anchorCtr="0" compatLnSpc="1">
            <a:prstTxWarp prst="textNoShape">
              <a:avLst/>
            </a:prstTxWarp>
            <a:normAutofit/>
          </a:bodyPr>
          <a:lstStyle>
            <a:lvl1pPr algn="ctr" eaLnBrk="1" hangingPunct="1">
              <a:lnSpc>
                <a:spcPts val="2400"/>
              </a:lnSpc>
              <a:defRPr sz="2700" smtClean="0"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00A4BCE-1161-4475-8005-88490D82E07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05" r:id="rId1"/>
    <p:sldLayoutId id="2147485406" r:id="rId2"/>
    <p:sldLayoutId id="2147485407" r:id="rId3"/>
    <p:sldLayoutId id="2147485408" r:id="rId4"/>
    <p:sldLayoutId id="2147485409" r:id="rId5"/>
    <p:sldLayoutId id="2147485400" r:id="rId6"/>
    <p:sldLayoutId id="2147485410" r:id="rId7"/>
    <p:sldLayoutId id="2147485411" r:id="rId8"/>
    <p:sldLayoutId id="2147485401" r:id="rId9"/>
    <p:sldLayoutId id="2147485402" r:id="rId10"/>
    <p:sldLayoutId id="2147485403" r:id="rId11"/>
    <p:sldLayoutId id="2147485404" r:id="rId12"/>
  </p:sldLayoutIdLst>
  <p:transition>
    <p:wheel spokes="8"/>
  </p:transition>
  <p:hf hdr="0" ftr="0" dt="0"/>
  <p:txStyles>
    <p:titleStyle>
      <a:lvl1pPr algn="l" defTabSz="1042988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1042988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2pPr>
      <a:lvl3pPr algn="l" defTabSz="1042988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3pPr>
      <a:lvl4pPr algn="l" defTabSz="1042988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4pPr>
      <a:lvl5pPr algn="l" defTabSz="1042988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5pPr>
      <a:lvl6pPr marL="457200" algn="l" defTabSz="1042988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6pPr>
      <a:lvl7pPr marL="914400" algn="l" defTabSz="1042988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7pPr>
      <a:lvl8pPr marL="1371600" algn="l" defTabSz="1042988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8pPr>
      <a:lvl9pPr marL="1828800" algn="l" defTabSz="1042988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9pPr>
    </p:titleStyle>
    <p:bodyStyle>
      <a:lvl1pPr marL="363538" indent="-363538" algn="l" defTabSz="1042988" rtl="0" eaLnBrk="0" fontAlgn="base" hangingPunct="0">
        <a:spcBef>
          <a:spcPct val="20000"/>
        </a:spcBef>
        <a:spcAft>
          <a:spcPct val="0"/>
        </a:spcAft>
        <a:buFont typeface="Calibri" panose="020F0502020204030204" pitchFamily="34" charset="0"/>
        <a:buChar char="•"/>
        <a:defRPr sz="3600" kern="1200">
          <a:solidFill>
            <a:srgbClr val="005AA9"/>
          </a:solidFill>
          <a:latin typeface="+mj-lt"/>
          <a:ea typeface="+mn-ea"/>
          <a:cs typeface="+mn-cs"/>
        </a:defRPr>
      </a:lvl1pPr>
      <a:lvl2pPr marL="363538" indent="93663" algn="l" defTabSz="1042988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rgbClr val="504F53"/>
          </a:solidFill>
          <a:latin typeface="+mj-lt"/>
          <a:ea typeface="+mn-ea"/>
          <a:cs typeface="+mn-cs"/>
        </a:defRPr>
      </a:lvl2pPr>
      <a:lvl3pPr marL="712788" indent="-260350" algn="l" defTabSz="1042988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rgbClr val="504F53"/>
          </a:solidFill>
          <a:latin typeface="+mj-lt"/>
          <a:ea typeface="+mn-ea"/>
          <a:cs typeface="+mn-cs"/>
        </a:defRPr>
      </a:lvl3pPr>
      <a:lvl4pPr marL="1600200" indent="-1239838" algn="just" defTabSz="1042988" rtl="0" eaLnBrk="0" fontAlgn="base" hangingPunct="0">
        <a:lnSpc>
          <a:spcPts val="1800"/>
        </a:lnSpc>
        <a:spcBef>
          <a:spcPts val="4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rgbClr val="504F53"/>
          </a:solidFill>
          <a:latin typeface="+mj-lt"/>
          <a:ea typeface="+mn-ea"/>
          <a:cs typeface="+mn-cs"/>
        </a:defRPr>
      </a:lvl4pPr>
      <a:lvl5pPr marL="1435100" indent="393700" algn="l" defTabSz="1042988" rtl="0" eaLnBrk="0" fontAlgn="base" hangingPunct="0">
        <a:lnSpc>
          <a:spcPts val="1800"/>
        </a:lnSpc>
        <a:spcBef>
          <a:spcPts val="400"/>
        </a:spcBef>
        <a:spcAft>
          <a:spcPct val="0"/>
        </a:spcAft>
        <a:buFont typeface="Arial" panose="020B0604020202020204" pitchFamily="34" charset="0"/>
        <a:buChar char="»"/>
        <a:defRPr sz="1400" kern="1200">
          <a:solidFill>
            <a:srgbClr val="8D8C90"/>
          </a:solidFill>
          <a:latin typeface="+mj-lt"/>
          <a:ea typeface="+mn-ea"/>
          <a:cs typeface="+mn-cs"/>
        </a:defRPr>
      </a:lvl5pPr>
      <a:lvl6pPr marL="2868404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932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1460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988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52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305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58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6112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64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916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69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222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9.jpeg"/><Relationship Id="rId7" Type="http://schemas.openxmlformats.org/officeDocument/2006/relationships/image" Target="../media/image15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ctrTitle"/>
          </p:nvPr>
        </p:nvSpPr>
        <p:spPr>
          <a:xfrm>
            <a:off x="666750" y="3563938"/>
            <a:ext cx="9575800" cy="3241675"/>
          </a:xfrm>
        </p:spPr>
        <p:txBody>
          <a:bodyPr/>
          <a:lstStyle/>
          <a:p>
            <a:pPr algn="ctr">
              <a:lnSpc>
                <a:spcPts val="3800"/>
              </a:lnSpc>
              <a:defRPr/>
            </a:pPr>
            <a:r>
              <a:rPr lang="ru-RU" sz="2800" dirty="0"/>
              <a:t>Принятие обеспечительных мер и реализация положений ст.199.2 УК РФ.</a:t>
            </a:r>
            <a:r>
              <a:rPr lang="en-US" altLang="ru-RU" sz="2800" dirty="0" smtClean="0">
                <a:latin typeface="+mn-lt"/>
                <a:cs typeface="Times New Roman" pitchFamily="18" charset="0"/>
              </a:rPr>
              <a:t/>
            </a:r>
            <a:br>
              <a:rPr lang="en-US" altLang="ru-RU" sz="2800" dirty="0" smtClean="0">
                <a:latin typeface="+mn-lt"/>
                <a:cs typeface="Times New Roman" pitchFamily="18" charset="0"/>
              </a:rPr>
            </a:br>
            <a:r>
              <a:rPr lang="ru-RU" altLang="ru-RU" sz="2600" dirty="0" smtClean="0">
                <a:latin typeface="+mn-lt"/>
                <a:ea typeface="Batang" pitchFamily="18" charset="-127"/>
                <a:cs typeface="Times New Roman" pitchFamily="18" charset="0"/>
              </a:rPr>
              <a:t/>
            </a:r>
            <a:br>
              <a:rPr lang="ru-RU" altLang="ru-RU" sz="2600" dirty="0" smtClean="0">
                <a:latin typeface="+mn-lt"/>
                <a:ea typeface="Batang" pitchFamily="18" charset="-127"/>
                <a:cs typeface="Times New Roman" pitchFamily="18" charset="0"/>
              </a:rPr>
            </a:br>
            <a:r>
              <a:rPr lang="en-US" altLang="ru-RU" sz="2600" dirty="0" smtClean="0">
                <a:latin typeface="+mn-lt"/>
                <a:ea typeface="Batang" pitchFamily="18" charset="-127"/>
                <a:cs typeface="Times New Roman" pitchFamily="18" charset="0"/>
              </a:rPr>
              <a:t/>
            </a:r>
            <a:br>
              <a:rPr lang="en-US" altLang="ru-RU" sz="2600" dirty="0" smtClean="0">
                <a:latin typeface="+mn-lt"/>
                <a:ea typeface="Batang" pitchFamily="18" charset="-127"/>
                <a:cs typeface="Times New Roman" pitchFamily="18" charset="0"/>
              </a:rPr>
            </a:br>
            <a:r>
              <a:rPr lang="ru-RU" altLang="ru-RU" sz="2000" dirty="0" smtClean="0">
                <a:latin typeface="+mn-lt"/>
                <a:ea typeface="Batang" pitchFamily="18" charset="-127"/>
                <a:cs typeface="Times New Roman" pitchFamily="18" charset="0"/>
              </a:rPr>
              <a:t/>
            </a:r>
            <a:br>
              <a:rPr lang="ru-RU" altLang="ru-RU" sz="2000" dirty="0" smtClean="0">
                <a:latin typeface="+mn-lt"/>
                <a:ea typeface="Batang" pitchFamily="18" charset="-127"/>
                <a:cs typeface="Times New Roman" pitchFamily="18" charset="0"/>
              </a:rPr>
            </a:br>
            <a:endParaRPr lang="ru-RU" altLang="ru-RU" sz="2000" dirty="0" smtClean="0">
              <a:latin typeface="+mn-lt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10243" name="TextBox 4"/>
          <p:cNvSpPr txBox="1">
            <a:spLocks noChangeArrowheads="1"/>
          </p:cNvSpPr>
          <p:nvPr/>
        </p:nvSpPr>
        <p:spPr bwMode="auto">
          <a:xfrm>
            <a:off x="1846263" y="2555875"/>
            <a:ext cx="6929437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784" tIns="47892" rIns="95784" bIns="47892" anchor="ctr"/>
          <a:lstStyle>
            <a:lvl1pPr defTabSz="957263">
              <a:spcBef>
                <a:spcPct val="20000"/>
              </a:spcBef>
              <a:buFont typeface="Calibri" panose="020F0502020204030204" pitchFamily="34" charset="0"/>
              <a:buChar char="•"/>
              <a:defRPr sz="3600">
                <a:solidFill>
                  <a:srgbClr val="005AA9"/>
                </a:solidFill>
                <a:latin typeface="Calibri" panose="020F0502020204030204" pitchFamily="34" charset="0"/>
              </a:defRPr>
            </a:lvl1pPr>
            <a:lvl2pPr marL="742950" indent="-285750" defTabSz="957263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rgbClr val="504F53"/>
                </a:solidFill>
                <a:latin typeface="Calibri" panose="020F0502020204030204" pitchFamily="34" charset="0"/>
              </a:defRPr>
            </a:lvl2pPr>
            <a:lvl3pPr marL="1143000" indent="-228600" defTabSz="957263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504F53"/>
                </a:solidFill>
                <a:latin typeface="Calibri" panose="020F0502020204030204" pitchFamily="34" charset="0"/>
              </a:defRPr>
            </a:lvl3pPr>
            <a:lvl4pPr marL="1600200" indent="-228600" algn="just" defTabSz="957263">
              <a:lnSpc>
                <a:spcPts val="1800"/>
              </a:lnSpc>
              <a:spcBef>
                <a:spcPts val="400"/>
              </a:spcBef>
              <a:buFont typeface="Arial" panose="020B0604020202020204" pitchFamily="34" charset="0"/>
              <a:buChar char="–"/>
              <a:defRPr sz="1600">
                <a:solidFill>
                  <a:srgbClr val="504F53"/>
                </a:solidFill>
                <a:latin typeface="Calibri" panose="020F0502020204030204" pitchFamily="34" charset="0"/>
              </a:defRPr>
            </a:lvl4pPr>
            <a:lvl5pPr marL="2057400" indent="-228600" defTabSz="957263">
              <a:lnSpc>
                <a:spcPts val="1800"/>
              </a:lnSpc>
              <a:spcBef>
                <a:spcPts val="400"/>
              </a:spcBef>
              <a:buFont typeface="Arial" panose="020B0604020202020204" pitchFamily="34" charset="0"/>
              <a:buChar char="»"/>
              <a:defRPr sz="1400">
                <a:solidFill>
                  <a:srgbClr val="8D8C90"/>
                </a:solidFill>
                <a:latin typeface="Calibri" panose="020F0502020204030204" pitchFamily="34" charset="0"/>
              </a:defRPr>
            </a:lvl5pPr>
            <a:lvl6pPr marL="2514600" indent="-228600" defTabSz="957263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8D8C90"/>
                </a:solidFill>
                <a:latin typeface="Calibri" panose="020F0502020204030204" pitchFamily="34" charset="0"/>
              </a:defRPr>
            </a:lvl6pPr>
            <a:lvl7pPr marL="2971800" indent="-228600" defTabSz="957263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8D8C90"/>
                </a:solidFill>
                <a:latin typeface="Calibri" panose="020F0502020204030204" pitchFamily="34" charset="0"/>
              </a:defRPr>
            </a:lvl7pPr>
            <a:lvl8pPr marL="3429000" indent="-228600" defTabSz="957263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8D8C90"/>
                </a:solidFill>
                <a:latin typeface="Calibri" panose="020F0502020204030204" pitchFamily="34" charset="0"/>
              </a:defRPr>
            </a:lvl8pPr>
            <a:lvl9pPr marL="3886200" indent="-228600" defTabSz="957263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8D8C90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solidFill>
                  <a:schemeClr val="bg1"/>
                </a:solidFill>
                <a:cs typeface="Tahoma" panose="020B0604030504040204" pitchFamily="34" charset="0"/>
              </a:rPr>
              <a:t>УПРАВЛЕНИЕ ФЕДЕРАЛЬНОЙ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solidFill>
                  <a:schemeClr val="bg1"/>
                </a:solidFill>
                <a:cs typeface="Tahoma" panose="020B0604030504040204" pitchFamily="34" charset="0"/>
              </a:rPr>
              <a:t>НАЛОГОВОЙ СЛУЖБЫ ПО КОСТРОМСКОЙ ОБЛАСТИ</a:t>
            </a:r>
            <a:endParaRPr lang="ru-RU" altLang="ru-RU" sz="2000" b="1" dirty="0">
              <a:solidFill>
                <a:schemeClr val="bg1"/>
              </a:solidFill>
              <a:cs typeface="Tahoma" panose="020B0604030504040204" pitchFamily="34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</p:nvPr>
        </p:nvGraphicFramePr>
        <p:xfrm>
          <a:off x="546767" y="1337588"/>
          <a:ext cx="9263029" cy="55393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01713" y="323850"/>
            <a:ext cx="8448675" cy="720725"/>
          </a:xfrm>
        </p:spPr>
        <p:txBody>
          <a:bodyPr/>
          <a:lstStyle/>
          <a:p>
            <a:pPr algn="ctr" eaLnBrk="0" fontAlgn="base" hangingPunct="0">
              <a:spcAft>
                <a:spcPct val="0"/>
              </a:spcAft>
              <a:defRPr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cap="all" dirty="0" smtClean="0">
                <a:solidFill>
                  <a:srgbClr val="0070C0"/>
                </a:solidFill>
                <a:cs typeface="Times New Roman" pitchFamily="18" charset="0"/>
              </a:rPr>
              <a:t>«</a:t>
            </a:r>
            <a:r>
              <a:rPr lang="ru-RU" sz="2400" cap="all" dirty="0">
                <a:solidFill>
                  <a:srgbClr val="0070C0"/>
                </a:solidFill>
                <a:cs typeface="Times New Roman" pitchFamily="18" charset="0"/>
              </a:rPr>
              <a:t>МАССОВЫЕ» с</a:t>
            </a:r>
            <a:r>
              <a:rPr lang="ru-RU" sz="2400" cap="all" dirty="0" smtClean="0">
                <a:solidFill>
                  <a:srgbClr val="0070C0"/>
                </a:solidFill>
                <a:cs typeface="Times New Roman" pitchFamily="18" charset="0"/>
              </a:rPr>
              <a:t>пособы </a:t>
            </a:r>
            <a:r>
              <a:rPr lang="ru-RU" sz="2400" cap="all" dirty="0">
                <a:solidFill>
                  <a:srgbClr val="0070C0"/>
                </a:solidFill>
                <a:cs typeface="Times New Roman" pitchFamily="18" charset="0"/>
              </a:rPr>
              <a:t>сокрытия </a:t>
            </a:r>
            <a:r>
              <a:rPr lang="ru-RU" sz="2400" cap="all" dirty="0" smtClean="0">
                <a:solidFill>
                  <a:srgbClr val="0070C0"/>
                </a:solidFill>
                <a:cs typeface="Times New Roman" pitchFamily="18" charset="0"/>
              </a:rPr>
              <a:t>от </a:t>
            </a:r>
            <a:r>
              <a:rPr lang="ru-RU" sz="2400" cap="all" dirty="0">
                <a:solidFill>
                  <a:srgbClr val="0070C0"/>
                </a:solidFill>
                <a:cs typeface="Times New Roman" pitchFamily="18" charset="0"/>
              </a:rPr>
              <a:t>взыскания</a:t>
            </a:r>
            <a:r>
              <a:rPr lang="ru-RU" sz="2400" cap="all" dirty="0">
                <a:solidFill>
                  <a:srgbClr val="0070C0"/>
                </a:solidFill>
                <a:ea typeface="+mn-ea"/>
                <a:cs typeface="Times New Roman" pitchFamily="18" charset="0"/>
              </a:rPr>
              <a:t/>
            </a:r>
            <a:br>
              <a:rPr lang="ru-RU" sz="2400" cap="all" dirty="0">
                <a:solidFill>
                  <a:srgbClr val="0070C0"/>
                </a:solidFill>
                <a:ea typeface="+mn-ea"/>
                <a:cs typeface="Times New Roman" pitchFamily="18" charset="0"/>
              </a:rPr>
            </a:br>
            <a:endParaRPr lang="ru-RU" sz="2400" cap="all" dirty="0">
              <a:solidFill>
                <a:srgbClr val="0070C0"/>
              </a:solidFill>
              <a:cs typeface="Times New Roman" pitchFamily="18" charset="0"/>
            </a:endParaRPr>
          </a:p>
        </p:txBody>
      </p:sp>
      <p:sp>
        <p:nvSpPr>
          <p:cNvPr id="13316" name="Номер слайда 3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Calibri" panose="020F0502020204030204" pitchFamily="34" charset="0"/>
              <a:buChar char="•"/>
              <a:defRPr sz="3600">
                <a:solidFill>
                  <a:srgbClr val="005AA9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rgbClr val="504F53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504F53"/>
                </a:solidFill>
                <a:latin typeface="Calibri" panose="020F0502020204030204" pitchFamily="34" charset="0"/>
              </a:defRPr>
            </a:lvl3pPr>
            <a:lvl4pPr marL="1600200" indent="-228600" algn="just">
              <a:lnSpc>
                <a:spcPts val="1800"/>
              </a:lnSpc>
              <a:spcBef>
                <a:spcPts val="400"/>
              </a:spcBef>
              <a:buFont typeface="Arial" panose="020B0604020202020204" pitchFamily="34" charset="0"/>
              <a:buChar char="–"/>
              <a:defRPr sz="1600">
                <a:solidFill>
                  <a:srgbClr val="504F53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ts val="1800"/>
              </a:lnSpc>
              <a:spcBef>
                <a:spcPts val="400"/>
              </a:spcBef>
              <a:buFont typeface="Arial" panose="020B0604020202020204" pitchFamily="34" charset="0"/>
              <a:buChar char="»"/>
              <a:defRPr sz="1400">
                <a:solidFill>
                  <a:srgbClr val="8D8C90"/>
                </a:solidFill>
                <a:latin typeface="Calibri" panose="020F0502020204030204" pitchFamily="34" charset="0"/>
              </a:defRPr>
            </a:lvl5pPr>
            <a:lvl6pPr marL="2514600" indent="-228600" defTabSz="1042988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8D8C90"/>
                </a:solidFill>
                <a:latin typeface="Calibri" panose="020F0502020204030204" pitchFamily="34" charset="0"/>
              </a:defRPr>
            </a:lvl6pPr>
            <a:lvl7pPr marL="2971800" indent="-228600" defTabSz="1042988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8D8C90"/>
                </a:solidFill>
                <a:latin typeface="Calibri" panose="020F0502020204030204" pitchFamily="34" charset="0"/>
              </a:defRPr>
            </a:lvl7pPr>
            <a:lvl8pPr marL="3429000" indent="-228600" defTabSz="1042988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8D8C90"/>
                </a:solidFill>
                <a:latin typeface="Calibri" panose="020F0502020204030204" pitchFamily="34" charset="0"/>
              </a:defRPr>
            </a:lvl8pPr>
            <a:lvl9pPr marL="3886200" indent="-228600" defTabSz="1042988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8D8C90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03E4A53-EB5B-4C70-933B-EB660EC4930E}" type="slidenum">
              <a:rPr lang="ru-RU" altLang="ru-RU" sz="25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spcBef>
                  <a:spcPct val="0"/>
                </a:spcBef>
                <a:buFontTx/>
                <a:buNone/>
              </a:pPr>
              <a:t>2</a:t>
            </a:fld>
            <a:endParaRPr lang="ru-RU" altLang="ru-RU" sz="2500" b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Прямая со стрелкой 10"/>
          <p:cNvCxnSpPr/>
          <p:nvPr/>
        </p:nvCxnSpPr>
        <p:spPr>
          <a:xfrm>
            <a:off x="5935663" y="2273300"/>
            <a:ext cx="2016125" cy="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39" name="Заголовок 1"/>
          <p:cNvSpPr>
            <a:spLocks noGrp="1"/>
          </p:cNvSpPr>
          <p:nvPr>
            <p:ph type="title"/>
          </p:nvPr>
        </p:nvSpPr>
        <p:spPr>
          <a:xfrm>
            <a:off x="1014413" y="396875"/>
            <a:ext cx="9261475" cy="508000"/>
          </a:xfrm>
        </p:spPr>
        <p:txBody>
          <a:bodyPr/>
          <a:lstStyle/>
          <a:p>
            <a:pPr algn="ctr">
              <a:lnSpc>
                <a:spcPts val="3000"/>
              </a:lnSpc>
            </a:pPr>
            <a:r>
              <a:rPr lang="en-US" altLang="ru-RU" sz="2400" smtClean="0">
                <a:solidFill>
                  <a:srgbClr val="C00000"/>
                </a:solidFill>
              </a:rPr>
              <a:t>I</a:t>
            </a:r>
            <a:r>
              <a:rPr lang="ru-RU" altLang="ru-RU" sz="2400" smtClean="0">
                <a:solidFill>
                  <a:srgbClr val="C00000"/>
                </a:solidFill>
              </a:rPr>
              <a:t>. СОКРЫТИЕ ДЕНЕЖНЫХ СРЕДСТВ ЧЕРЕЗ ТРЕТЬИХ ЛИЦ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19113" y="1028700"/>
            <a:ext cx="2220912" cy="390525"/>
          </a:xfrm>
          <a:prstGeom prst="rect">
            <a:avLst/>
          </a:prstGeom>
        </p:spPr>
        <p:txBody>
          <a:bodyPr lIns="104306" tIns="52153" rIns="104306" bIns="52153" anchor="ctr"/>
          <a:lstStyle/>
          <a:p>
            <a:pPr algn="ctr" defTabSz="1043056" eaLnBrk="1" fontAlgn="auto" hangingPunct="1">
              <a:spcAft>
                <a:spcPts val="0"/>
              </a:spcAft>
              <a:defRPr/>
            </a:pPr>
            <a:r>
              <a:rPr lang="ru-RU" sz="1800" b="1" dirty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Arial" pitchFamily="34" charset="0"/>
              </a:rPr>
              <a:t>Налоговый орган</a:t>
            </a:r>
          </a:p>
        </p:txBody>
      </p:sp>
      <p:cxnSp>
        <p:nvCxnSpPr>
          <p:cNvPr id="25" name="Прямая со стрелкой 24"/>
          <p:cNvCxnSpPr/>
          <p:nvPr/>
        </p:nvCxnSpPr>
        <p:spPr>
          <a:xfrm>
            <a:off x="2447925" y="2276475"/>
            <a:ext cx="1163638" cy="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42" name="Номер слайда 1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Calibri" panose="020F0502020204030204" pitchFamily="34" charset="0"/>
              <a:buChar char="•"/>
              <a:defRPr sz="3600">
                <a:solidFill>
                  <a:srgbClr val="005AA9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rgbClr val="504F53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504F53"/>
                </a:solidFill>
                <a:latin typeface="Calibri" panose="020F0502020204030204" pitchFamily="34" charset="0"/>
              </a:defRPr>
            </a:lvl3pPr>
            <a:lvl4pPr marL="1600200" indent="-228600" algn="just">
              <a:lnSpc>
                <a:spcPts val="1800"/>
              </a:lnSpc>
              <a:spcBef>
                <a:spcPts val="400"/>
              </a:spcBef>
              <a:buFont typeface="Arial" panose="020B0604020202020204" pitchFamily="34" charset="0"/>
              <a:buChar char="–"/>
              <a:defRPr sz="1600">
                <a:solidFill>
                  <a:srgbClr val="504F53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ts val="1800"/>
              </a:lnSpc>
              <a:spcBef>
                <a:spcPts val="400"/>
              </a:spcBef>
              <a:buFont typeface="Arial" panose="020B0604020202020204" pitchFamily="34" charset="0"/>
              <a:buChar char="»"/>
              <a:defRPr sz="1400">
                <a:solidFill>
                  <a:srgbClr val="8D8C90"/>
                </a:solidFill>
                <a:latin typeface="Calibri" panose="020F0502020204030204" pitchFamily="34" charset="0"/>
              </a:defRPr>
            </a:lvl5pPr>
            <a:lvl6pPr marL="2514600" indent="-228600" defTabSz="1042988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8D8C90"/>
                </a:solidFill>
                <a:latin typeface="Calibri" panose="020F0502020204030204" pitchFamily="34" charset="0"/>
              </a:defRPr>
            </a:lvl6pPr>
            <a:lvl7pPr marL="2971800" indent="-228600" defTabSz="1042988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8D8C90"/>
                </a:solidFill>
                <a:latin typeface="Calibri" panose="020F0502020204030204" pitchFamily="34" charset="0"/>
              </a:defRPr>
            </a:lvl7pPr>
            <a:lvl8pPr marL="3429000" indent="-228600" defTabSz="1042988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8D8C90"/>
                </a:solidFill>
                <a:latin typeface="Calibri" panose="020F0502020204030204" pitchFamily="34" charset="0"/>
              </a:defRPr>
            </a:lvl8pPr>
            <a:lvl9pPr marL="3886200" indent="-228600" defTabSz="1042988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8D8C90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FD0C4F6-9F70-4333-A54F-A92FDE0B4731}" type="slidenum">
              <a:rPr lang="ru-RU" altLang="ru-RU" sz="25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spcBef>
                  <a:spcPct val="0"/>
                </a:spcBef>
                <a:buFontTx/>
                <a:buNone/>
              </a:pPr>
              <a:t>3</a:t>
            </a:fld>
            <a:endParaRPr lang="ru-RU" altLang="ru-RU" sz="2500" b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5611" name="Picture 6" descr="D:\ОТДЕЛ УРЕГУЛИРОВАНИЯ ЗАДОЛЖЕННОСТИ\СЕМИНАР\2019\СЕМИНАР ФНС АПРЕЛЬ 2019\1\ce5a90e759e6e136127a80d546625866_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8950" y="1498600"/>
            <a:ext cx="1820863" cy="1555750"/>
          </a:xfrm>
          <a:prstGeom prst="rect">
            <a:avLst/>
          </a:prstGeom>
          <a:noFill/>
          <a:ln w="9525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xtLst/>
        </p:spPr>
      </p:pic>
      <p:sp>
        <p:nvSpPr>
          <p:cNvPr id="12" name="Прямоугольник 11"/>
          <p:cNvSpPr/>
          <p:nvPr/>
        </p:nvSpPr>
        <p:spPr>
          <a:xfrm>
            <a:off x="3489325" y="950913"/>
            <a:ext cx="2446338" cy="5476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Arial" pitchFamily="34" charset="0"/>
              </a:rPr>
              <a:t>Организация - </a:t>
            </a:r>
            <a:r>
              <a:rPr lang="ru-RU" sz="1800" b="1" dirty="0">
                <a:solidFill>
                  <a:schemeClr val="tx2">
                    <a:lumMod val="75000"/>
                  </a:schemeClr>
                </a:solidFill>
                <a:latin typeface="+mj-lt"/>
                <a:cs typeface="Arial" pitchFamily="34" charset="0"/>
              </a:rPr>
              <a:t>должник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293100" y="1339850"/>
            <a:ext cx="2011363" cy="1714500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2000" b="1" dirty="0">
                <a:solidFill>
                  <a:srgbClr val="C00000"/>
                </a:solidFill>
                <a:cs typeface="Arial" pitchFamily="34" charset="0"/>
              </a:rPr>
              <a:t>ДЕБИТОР ДОЛЖНИКА</a:t>
            </a:r>
          </a:p>
        </p:txBody>
      </p:sp>
      <p:cxnSp>
        <p:nvCxnSpPr>
          <p:cNvPr id="55" name="Прямая со стрелкой 54"/>
          <p:cNvCxnSpPr/>
          <p:nvPr/>
        </p:nvCxnSpPr>
        <p:spPr>
          <a:xfrm>
            <a:off x="9186863" y="3205163"/>
            <a:ext cx="0" cy="1800225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Скругленный прямоугольник 2"/>
          <p:cNvSpPr/>
          <p:nvPr/>
        </p:nvSpPr>
        <p:spPr>
          <a:xfrm>
            <a:off x="5830888" y="1330325"/>
            <a:ext cx="2349500" cy="757238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600" b="1" dirty="0">
                <a:solidFill>
                  <a:schemeClr val="bg1"/>
                </a:solidFill>
              </a:rPr>
              <a:t>Распорядительное письмо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370138" y="1555750"/>
            <a:ext cx="1249362" cy="531813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sz="1300" b="1" dirty="0">
              <a:solidFill>
                <a:schemeClr val="bg1"/>
              </a:solidFill>
              <a:cs typeface="Arial" pitchFamily="34" charset="0"/>
            </a:endParaRPr>
          </a:p>
          <a:p>
            <a:pPr algn="ctr" eaLnBrk="1" hangingPunct="1">
              <a:defRPr/>
            </a:pPr>
            <a:r>
              <a:rPr lang="ru-RU" sz="1400" b="1" dirty="0">
                <a:solidFill>
                  <a:schemeClr val="bg1"/>
                </a:solidFill>
                <a:cs typeface="Arial" pitchFamily="34" charset="0"/>
              </a:rPr>
              <a:t>Требование об уплате</a:t>
            </a:r>
          </a:p>
          <a:p>
            <a:pPr algn="ctr" eaLnBrk="1" hangingPunct="1">
              <a:defRPr/>
            </a:pPr>
            <a:endParaRPr lang="ru-RU" sz="1300" dirty="0">
              <a:solidFill>
                <a:schemeClr val="bg1"/>
              </a:solidFill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8018463" y="3611563"/>
            <a:ext cx="2559050" cy="625475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sz="1600" b="1" dirty="0">
              <a:solidFill>
                <a:schemeClr val="bg1"/>
              </a:solidFill>
              <a:cs typeface="Arial" pitchFamily="34" charset="0"/>
            </a:endParaRPr>
          </a:p>
          <a:p>
            <a:pPr algn="ctr" eaLnBrk="1" hangingPunct="1">
              <a:defRPr/>
            </a:pPr>
            <a:r>
              <a:rPr lang="ru-RU" sz="1800" b="1" dirty="0">
                <a:solidFill>
                  <a:schemeClr val="bg1"/>
                </a:solidFill>
                <a:cs typeface="Arial" pitchFamily="34" charset="0"/>
              </a:rPr>
              <a:t>Перечисление денежных средств</a:t>
            </a:r>
          </a:p>
          <a:p>
            <a:pPr algn="ctr" eaLnBrk="1" hangingPunct="1">
              <a:defRPr/>
            </a:pPr>
            <a:endParaRPr lang="ru-RU" sz="1600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7434263" y="5168900"/>
            <a:ext cx="2298700" cy="147955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ТРЕТЬИ ЛИЦА</a:t>
            </a:r>
          </a:p>
        </p:txBody>
      </p:sp>
      <p:pic>
        <p:nvPicPr>
          <p:cNvPr id="14352" name="Picture 2" descr="D:\ОТДЕЛ УРЕГУЛИРОВАНИЯ ЗАДОЛЖЕННОСТИ\СЕМИНАР\2019\СЕМИНАР ФНС АПРЕЛЬ 2019\2\industrial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2375" y="1543050"/>
            <a:ext cx="1995488" cy="15113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Прямая со стрелкой 10"/>
          <p:cNvCxnSpPr/>
          <p:nvPr/>
        </p:nvCxnSpPr>
        <p:spPr>
          <a:xfrm>
            <a:off x="5951538" y="2181225"/>
            <a:ext cx="2016125" cy="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531" name="Заголовок 1"/>
          <p:cNvSpPr>
            <a:spLocks noGrp="1"/>
          </p:cNvSpPr>
          <p:nvPr>
            <p:ph type="title"/>
          </p:nvPr>
        </p:nvSpPr>
        <p:spPr>
          <a:xfrm>
            <a:off x="1014413" y="396875"/>
            <a:ext cx="9261475" cy="431800"/>
          </a:xfrm>
        </p:spPr>
        <p:txBody>
          <a:bodyPr/>
          <a:lstStyle/>
          <a:p>
            <a:pPr algn="ctr">
              <a:lnSpc>
                <a:spcPct val="100000"/>
              </a:lnSpc>
              <a:defRPr/>
            </a:pPr>
            <a:r>
              <a:rPr lang="en-US" altLang="ru-RU" sz="1800" cap="all" dirty="0" smtClean="0">
                <a:solidFill>
                  <a:srgbClr val="C00000"/>
                </a:solidFill>
                <a:latin typeface="+mn-lt"/>
                <a:cs typeface="Times New Roman" pitchFamily="18" charset="0"/>
              </a:rPr>
              <a:t>II</a:t>
            </a:r>
            <a:r>
              <a:rPr lang="ru-RU" altLang="ru-RU" sz="1800" cap="all" dirty="0" smtClean="0">
                <a:solidFill>
                  <a:srgbClr val="C00000"/>
                </a:solidFill>
                <a:latin typeface="+mn-lt"/>
                <a:cs typeface="Times New Roman" pitchFamily="18" charset="0"/>
              </a:rPr>
              <a:t>. </a:t>
            </a:r>
            <a:r>
              <a:rPr lang="ru-RU" altLang="ru-RU" sz="1800" cap="all" dirty="0" smtClean="0">
                <a:solidFill>
                  <a:srgbClr val="C00000"/>
                </a:solidFill>
                <a:latin typeface="+mn-lt"/>
              </a:rPr>
              <a:t>Осуществление доходных и расходных финансовых операций через кассу предприятия минуя расчетный счет</a:t>
            </a:r>
            <a:endParaRPr lang="ru-RU" altLang="ru-RU" sz="1800" cap="all" dirty="0" smtClean="0">
              <a:solidFill>
                <a:srgbClr val="C00000"/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5450" y="1109663"/>
            <a:ext cx="2220913" cy="390525"/>
          </a:xfrm>
          <a:prstGeom prst="rect">
            <a:avLst/>
          </a:prstGeom>
        </p:spPr>
        <p:txBody>
          <a:bodyPr lIns="104306" tIns="52153" rIns="104306" bIns="52153" anchor="ctr"/>
          <a:lstStyle/>
          <a:p>
            <a:pPr algn="ctr" defTabSz="1043056" eaLnBrk="1" fontAlgn="auto" hangingPunct="1"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Arial" pitchFamily="34" charset="0"/>
              </a:rPr>
              <a:t>Налоговый орган</a:t>
            </a:r>
          </a:p>
        </p:txBody>
      </p:sp>
      <p:cxnSp>
        <p:nvCxnSpPr>
          <p:cNvPr id="25" name="Прямая со стрелкой 24"/>
          <p:cNvCxnSpPr/>
          <p:nvPr/>
        </p:nvCxnSpPr>
        <p:spPr>
          <a:xfrm>
            <a:off x="2395538" y="2163763"/>
            <a:ext cx="1076325" cy="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582" name="Номер слайда 1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Calibri" panose="020F0502020204030204" pitchFamily="34" charset="0"/>
              <a:buChar char="•"/>
              <a:defRPr sz="3600">
                <a:solidFill>
                  <a:srgbClr val="005AA9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rgbClr val="504F53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504F53"/>
                </a:solidFill>
                <a:latin typeface="Calibri" panose="020F0502020204030204" pitchFamily="34" charset="0"/>
              </a:defRPr>
            </a:lvl3pPr>
            <a:lvl4pPr marL="1600200" indent="-228600" algn="just">
              <a:lnSpc>
                <a:spcPts val="1800"/>
              </a:lnSpc>
              <a:spcBef>
                <a:spcPts val="400"/>
              </a:spcBef>
              <a:buFont typeface="Arial" panose="020B0604020202020204" pitchFamily="34" charset="0"/>
              <a:buChar char="–"/>
              <a:defRPr sz="1600">
                <a:solidFill>
                  <a:srgbClr val="504F53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ts val="1800"/>
              </a:lnSpc>
              <a:spcBef>
                <a:spcPts val="400"/>
              </a:spcBef>
              <a:buFont typeface="Arial" panose="020B0604020202020204" pitchFamily="34" charset="0"/>
              <a:buChar char="»"/>
              <a:defRPr sz="1400">
                <a:solidFill>
                  <a:srgbClr val="8D8C90"/>
                </a:solidFill>
                <a:latin typeface="Calibri" panose="020F0502020204030204" pitchFamily="34" charset="0"/>
              </a:defRPr>
            </a:lvl5pPr>
            <a:lvl6pPr marL="2514600" indent="-228600" defTabSz="1042988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8D8C90"/>
                </a:solidFill>
                <a:latin typeface="Calibri" panose="020F0502020204030204" pitchFamily="34" charset="0"/>
              </a:defRPr>
            </a:lvl6pPr>
            <a:lvl7pPr marL="2971800" indent="-228600" defTabSz="1042988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8D8C90"/>
                </a:solidFill>
                <a:latin typeface="Calibri" panose="020F0502020204030204" pitchFamily="34" charset="0"/>
              </a:defRPr>
            </a:lvl7pPr>
            <a:lvl8pPr marL="3429000" indent="-228600" defTabSz="1042988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8D8C90"/>
                </a:solidFill>
                <a:latin typeface="Calibri" panose="020F0502020204030204" pitchFamily="34" charset="0"/>
              </a:defRPr>
            </a:lvl8pPr>
            <a:lvl9pPr marL="3886200" indent="-228600" defTabSz="1042988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8D8C90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498E1D5-9B0F-4971-8EC1-EAF56D3BF112}" type="slidenum">
              <a:rPr lang="ru-RU" altLang="ru-RU" sz="25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spcBef>
                  <a:spcPct val="0"/>
                </a:spcBef>
                <a:buFontTx/>
                <a:buNone/>
              </a:pPr>
              <a:t>4</a:t>
            </a:fld>
            <a:endParaRPr lang="ru-RU" altLang="ru-RU" sz="2500" b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5611" name="Picture 6" descr="D:\ОТДЕЛ УРЕГУЛИРОВАНИЯ ЗАДОЛЖЕННОСТИ\СЕМИНАР\2019\СЕМИНАР ФНС АПРЕЛЬ 2019\1\ce5a90e759e6e136127a80d546625866_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3713" y="1506538"/>
            <a:ext cx="1831975" cy="1555750"/>
          </a:xfrm>
          <a:prstGeom prst="rect">
            <a:avLst/>
          </a:prstGeom>
          <a:noFill/>
          <a:ln w="9525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xtLst/>
        </p:spPr>
      </p:pic>
      <p:sp>
        <p:nvSpPr>
          <p:cNvPr id="12" name="Прямоугольник 11"/>
          <p:cNvSpPr/>
          <p:nvPr/>
        </p:nvSpPr>
        <p:spPr>
          <a:xfrm>
            <a:off x="3344863" y="879475"/>
            <a:ext cx="2663825" cy="5302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Arial" pitchFamily="34" charset="0"/>
              </a:rPr>
              <a:t>Организация </a:t>
            </a:r>
          </a:p>
          <a:p>
            <a:pPr algn="ctr" eaLnBrk="1" hangingPunct="1">
              <a:defRPr/>
            </a:pP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Arial" pitchFamily="34" charset="0"/>
              </a:rPr>
              <a:t>- </a:t>
            </a:r>
            <a:r>
              <a:rPr lang="ru-RU" sz="1800" b="1" dirty="0">
                <a:solidFill>
                  <a:schemeClr val="tx2">
                    <a:lumMod val="75000"/>
                  </a:schemeClr>
                </a:solidFill>
                <a:latin typeface="+mj-lt"/>
                <a:cs typeface="Arial" pitchFamily="34" charset="0"/>
              </a:rPr>
              <a:t>должник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108950" y="1458913"/>
            <a:ext cx="2181225" cy="1603375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2200" b="1" dirty="0">
                <a:solidFill>
                  <a:srgbClr val="C00000"/>
                </a:solidFill>
                <a:cs typeface="Arial" pitchFamily="34" charset="0"/>
              </a:rPr>
              <a:t>15 торговых точек, </a:t>
            </a:r>
          </a:p>
          <a:p>
            <a:pPr algn="ctr" eaLnBrk="1" hangingPunct="1">
              <a:defRPr/>
            </a:pPr>
            <a:r>
              <a:rPr lang="ru-RU" sz="2200" b="1" dirty="0">
                <a:solidFill>
                  <a:srgbClr val="C00000"/>
                </a:solidFill>
                <a:cs typeface="Arial" pitchFamily="34" charset="0"/>
              </a:rPr>
              <a:t>15 онлайн касс</a:t>
            </a:r>
          </a:p>
        </p:txBody>
      </p:sp>
      <p:cxnSp>
        <p:nvCxnSpPr>
          <p:cNvPr id="28" name="Прямая со стрелкой 27"/>
          <p:cNvCxnSpPr/>
          <p:nvPr/>
        </p:nvCxnSpPr>
        <p:spPr>
          <a:xfrm flipH="1">
            <a:off x="6989763" y="3062288"/>
            <a:ext cx="1593850" cy="158273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587" name="Picture 28" descr="D:\ОТДЕЛ УРЕГУЛИРОВАНИЯ ЗАДОЛЖЕННОСТИ\СЕМИНАР\2019\СЕМИНАР ФНС АПРЕЛЬ 2019\1\ySUYWQeLYT4 (1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1800" y="4017963"/>
            <a:ext cx="1273175" cy="62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5" name="Прямая со стрелкой 54"/>
          <p:cNvCxnSpPr/>
          <p:nvPr/>
        </p:nvCxnSpPr>
        <p:spPr>
          <a:xfrm>
            <a:off x="9594850" y="3054350"/>
            <a:ext cx="0" cy="1722438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541" name="Прямоугольник 22540"/>
          <p:cNvSpPr/>
          <p:nvPr/>
        </p:nvSpPr>
        <p:spPr>
          <a:xfrm>
            <a:off x="8442325" y="4808538"/>
            <a:ext cx="1727200" cy="3857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800" b="1" dirty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Контрагенты </a:t>
            </a:r>
          </a:p>
        </p:txBody>
      </p:sp>
      <p:sp>
        <p:nvSpPr>
          <p:cNvPr id="22545" name="Прямоугольник 22544"/>
          <p:cNvSpPr/>
          <p:nvPr/>
        </p:nvSpPr>
        <p:spPr>
          <a:xfrm>
            <a:off x="5900738" y="4776788"/>
            <a:ext cx="2179637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800" b="1" dirty="0">
                <a:solidFill>
                  <a:schemeClr val="tx2">
                    <a:lumMod val="75000"/>
                  </a:schemeClr>
                </a:solidFill>
                <a:latin typeface="+mj-lt"/>
                <a:cs typeface="Arial" pitchFamily="34" charset="0"/>
              </a:rPr>
              <a:t>Директор 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Arial" pitchFamily="34" charset="0"/>
              </a:rPr>
              <a:t>организации</a:t>
            </a:r>
            <a:endParaRPr lang="ru-RU" sz="1800" b="1" dirty="0">
              <a:solidFill>
                <a:schemeClr val="tx2">
                  <a:lumMod val="75000"/>
                </a:schemeClr>
              </a:solidFill>
              <a:latin typeface="+mj-lt"/>
              <a:cs typeface="Arial" pitchFamily="34" charset="0"/>
            </a:endParaRPr>
          </a:p>
        </p:txBody>
      </p:sp>
      <p:pic>
        <p:nvPicPr>
          <p:cNvPr id="24591" name="Picture 30" descr="D:\ОТДЕЛ УРЕГУЛИРОВАНИЯ ЗАДОЛЖЕННОСТИ\СЕМИНАР\2019\СЕМИНАР ФНС АПРЕЛЬ 2019\2\factory-bhosari-industry-manufacturing-size-icon-industry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5688" y="1498600"/>
            <a:ext cx="2162175" cy="156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5846763" y="1304925"/>
            <a:ext cx="2120900" cy="757238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2000" b="1" dirty="0">
                <a:solidFill>
                  <a:schemeClr val="bg1"/>
                </a:solidFill>
              </a:rPr>
              <a:t>Реализация </a:t>
            </a:r>
            <a:r>
              <a:rPr lang="ru-RU" sz="2000" b="1" dirty="0" smtClean="0">
                <a:solidFill>
                  <a:schemeClr val="bg1"/>
                </a:solidFill>
              </a:rPr>
              <a:t>продукции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287588" y="1376363"/>
            <a:ext cx="1395412" cy="53181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sz="1300" b="1" dirty="0">
              <a:solidFill>
                <a:schemeClr val="bg1"/>
              </a:solidFill>
              <a:cs typeface="Arial" pitchFamily="34" charset="0"/>
            </a:endParaRPr>
          </a:p>
          <a:p>
            <a:pPr algn="ctr" eaLnBrk="1" hangingPunct="1">
              <a:defRPr/>
            </a:pPr>
            <a:r>
              <a:rPr lang="ru-RU" sz="1600" b="1" dirty="0">
                <a:solidFill>
                  <a:schemeClr val="bg1"/>
                </a:solidFill>
                <a:cs typeface="Arial" pitchFamily="34" charset="0"/>
              </a:rPr>
              <a:t>Требование об уплате</a:t>
            </a:r>
          </a:p>
          <a:p>
            <a:pPr algn="ctr" eaLnBrk="1" hangingPunct="1">
              <a:defRPr/>
            </a:pPr>
            <a:endParaRPr lang="ru-RU" sz="1300" dirty="0">
              <a:solidFill>
                <a:schemeClr val="bg1"/>
              </a:solidFill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6891338" y="3340100"/>
            <a:ext cx="3384550" cy="542925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sz="1600" b="1" dirty="0">
              <a:solidFill>
                <a:schemeClr val="bg1"/>
              </a:solidFill>
              <a:cs typeface="Arial" pitchFamily="34" charset="0"/>
            </a:endParaRPr>
          </a:p>
          <a:p>
            <a:pPr algn="ctr" eaLnBrk="1" hangingPunct="1">
              <a:defRPr/>
            </a:pPr>
            <a:r>
              <a:rPr lang="ru-RU" sz="1800" b="1" dirty="0">
                <a:solidFill>
                  <a:schemeClr val="bg1"/>
                </a:solidFill>
                <a:cs typeface="Arial" pitchFamily="34" charset="0"/>
              </a:rPr>
              <a:t>Зарплата, охрана, электроэнергия </a:t>
            </a:r>
          </a:p>
          <a:p>
            <a:pPr algn="ctr" eaLnBrk="1" hangingPunct="1">
              <a:defRPr/>
            </a:pPr>
            <a:endParaRPr lang="ru-RU" sz="1600" dirty="0"/>
          </a:p>
        </p:txBody>
      </p:sp>
      <p:pic>
        <p:nvPicPr>
          <p:cNvPr id="24595" name="Picture 28" descr="https://www.clipartmax.com/png/middle/46-469891_silhouette-businessman-career-suit-success-work-suit-silhouette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4563" y="5326063"/>
            <a:ext cx="1927225" cy="1911350"/>
          </a:xfrm>
          <a:prstGeom prst="rect">
            <a:avLst/>
          </a:prstGeom>
          <a:blipFill dpi="0" rotWithShape="1">
            <a:blip r:embed="rId7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96" name="Picture 30" descr="https://static.tildacdn.com/tild3330-3066-4763-b237-663537346332/silhouettes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0388" y="5284788"/>
            <a:ext cx="2206625" cy="1952625"/>
          </a:xfrm>
          <a:prstGeom prst="rect">
            <a:avLst/>
          </a:prstGeom>
          <a:blipFill dpi="0" rotWithShape="1">
            <a:blip r:embed="rId7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Прямая со стрелкой 10"/>
          <p:cNvCxnSpPr/>
          <p:nvPr/>
        </p:nvCxnSpPr>
        <p:spPr>
          <a:xfrm>
            <a:off x="6642100" y="2771775"/>
            <a:ext cx="1431925" cy="0"/>
          </a:xfrm>
          <a:prstGeom prst="straightConnector1">
            <a:avLst/>
          </a:prstGeom>
          <a:ln w="76200"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795338" y="396875"/>
            <a:ext cx="9553575" cy="549275"/>
          </a:xfrm>
          <a:prstGeom prst="rect">
            <a:avLst/>
          </a:prstGeom>
        </p:spPr>
        <p:txBody>
          <a:bodyPr lIns="104306" tIns="52153" rIns="104306" bIns="52153" anchor="ctr">
            <a:normAutofit/>
          </a:bodyPr>
          <a:lstStyle/>
          <a:p>
            <a:pPr algn="ctr" defTabSz="1043056" eaLnBrk="1" fontAlgn="auto" hangingPunct="1">
              <a:spcAft>
                <a:spcPts val="0"/>
              </a:spcAft>
              <a:defRPr/>
            </a:pPr>
            <a:r>
              <a:rPr lang="en-US" sz="1800" b="1" cap="all" dirty="0" smtClean="0">
                <a:solidFill>
                  <a:srgbClr val="C00000"/>
                </a:solidFill>
                <a:latin typeface="+mn-lt"/>
                <a:cs typeface="Times New Roman" pitchFamily="18" charset="0"/>
              </a:rPr>
              <a:t>III</a:t>
            </a:r>
            <a:r>
              <a:rPr lang="ru-RU" sz="1800" b="1" cap="all" dirty="0" smtClean="0">
                <a:solidFill>
                  <a:srgbClr val="C00000"/>
                </a:solidFill>
                <a:latin typeface="+mn-lt"/>
                <a:cs typeface="Times New Roman" pitchFamily="18" charset="0"/>
              </a:rPr>
              <a:t>. </a:t>
            </a:r>
            <a:r>
              <a:rPr lang="ru-RU" sz="1800" b="1" cap="all" dirty="0">
                <a:solidFill>
                  <a:srgbClr val="C00000"/>
                </a:solidFill>
                <a:latin typeface="+mn-lt"/>
                <a:cs typeface="Times New Roman" pitchFamily="18" charset="0"/>
              </a:rPr>
              <a:t>сокрытие имущества</a:t>
            </a:r>
            <a:endParaRPr lang="ru-RU" sz="1800" b="1" cap="all" dirty="0">
              <a:solidFill>
                <a:srgbClr val="C00000"/>
              </a:solidFill>
              <a:latin typeface="+mn-lt"/>
              <a:ea typeface="+mj-ea"/>
              <a:cs typeface="Times New Roman" pitchFamily="18" charset="0"/>
            </a:endParaRPr>
          </a:p>
        </p:txBody>
      </p:sp>
      <p:cxnSp>
        <p:nvCxnSpPr>
          <p:cNvPr id="27" name="Прямая со стрелкой 26"/>
          <p:cNvCxnSpPr/>
          <p:nvPr/>
        </p:nvCxnSpPr>
        <p:spPr>
          <a:xfrm>
            <a:off x="9018588" y="3322638"/>
            <a:ext cx="11112" cy="1754187"/>
          </a:xfrm>
          <a:prstGeom prst="straightConnector1">
            <a:avLst/>
          </a:prstGeom>
          <a:ln w="8890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4341813" y="1203325"/>
            <a:ext cx="2130425" cy="403225"/>
          </a:xfrm>
          <a:prstGeom prst="rect">
            <a:avLst/>
          </a:prstGeom>
          <a:ln w="38100">
            <a:noFill/>
          </a:ln>
        </p:spPr>
        <p:txBody>
          <a:bodyPr lIns="104306" tIns="52153" rIns="104306" bIns="52153" anchor="ctr"/>
          <a:lstStyle/>
          <a:p>
            <a:pPr algn="ctr" defTabSz="1043056" eaLnBrk="1" fontAlgn="auto" hangingPunct="1">
              <a:spcAft>
                <a:spcPts val="0"/>
              </a:spcAft>
              <a:defRPr/>
            </a:pP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Arial" pitchFamily="34" charset="0"/>
              </a:rPr>
              <a:t>Организация -должник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 </a:t>
            </a:r>
            <a:endParaRPr lang="ru-RU" sz="1800" b="1" dirty="0">
              <a:solidFill>
                <a:schemeClr val="tx2">
                  <a:lumMod val="75000"/>
                </a:schemeClr>
              </a:solidFill>
              <a:latin typeface="+mj-lt"/>
              <a:ea typeface="+mj-ea"/>
              <a:cs typeface="Times New Roman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8342313" y="6894513"/>
            <a:ext cx="1784350" cy="279400"/>
          </a:xfrm>
          <a:prstGeom prst="rect">
            <a:avLst/>
          </a:prstGeom>
        </p:spPr>
        <p:txBody>
          <a:bodyPr lIns="104306" tIns="52153" rIns="104306" bIns="52153" anchor="ctr">
            <a:normAutofit fontScale="25000" lnSpcReduction="20000"/>
          </a:bodyPr>
          <a:lstStyle/>
          <a:p>
            <a:pPr defTabSz="1043056" eaLnBrk="1" fontAlgn="auto" hangingPunct="1">
              <a:spcAft>
                <a:spcPts val="0"/>
              </a:spcAft>
              <a:defRPr/>
            </a:pPr>
            <a:endParaRPr lang="ru-RU" sz="48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7655" name="Номер слайда 2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Calibri" panose="020F0502020204030204" pitchFamily="34" charset="0"/>
              <a:buChar char="•"/>
              <a:defRPr sz="3600">
                <a:solidFill>
                  <a:srgbClr val="005AA9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rgbClr val="504F53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504F53"/>
                </a:solidFill>
                <a:latin typeface="Calibri" panose="020F0502020204030204" pitchFamily="34" charset="0"/>
              </a:defRPr>
            </a:lvl3pPr>
            <a:lvl4pPr marL="1600200" indent="-228600" algn="just">
              <a:lnSpc>
                <a:spcPts val="1800"/>
              </a:lnSpc>
              <a:spcBef>
                <a:spcPts val="400"/>
              </a:spcBef>
              <a:buFont typeface="Arial" panose="020B0604020202020204" pitchFamily="34" charset="0"/>
              <a:buChar char="–"/>
              <a:defRPr sz="1600">
                <a:solidFill>
                  <a:srgbClr val="504F53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ts val="1800"/>
              </a:lnSpc>
              <a:spcBef>
                <a:spcPts val="400"/>
              </a:spcBef>
              <a:buFont typeface="Arial" panose="020B0604020202020204" pitchFamily="34" charset="0"/>
              <a:buChar char="»"/>
              <a:defRPr sz="1400">
                <a:solidFill>
                  <a:srgbClr val="8D8C90"/>
                </a:solidFill>
                <a:latin typeface="Calibri" panose="020F0502020204030204" pitchFamily="34" charset="0"/>
              </a:defRPr>
            </a:lvl5pPr>
            <a:lvl6pPr marL="2514600" indent="-228600" defTabSz="1042988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8D8C90"/>
                </a:solidFill>
                <a:latin typeface="Calibri" panose="020F0502020204030204" pitchFamily="34" charset="0"/>
              </a:defRPr>
            </a:lvl6pPr>
            <a:lvl7pPr marL="2971800" indent="-228600" defTabSz="1042988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8D8C90"/>
                </a:solidFill>
                <a:latin typeface="Calibri" panose="020F0502020204030204" pitchFamily="34" charset="0"/>
              </a:defRPr>
            </a:lvl7pPr>
            <a:lvl8pPr marL="3429000" indent="-228600" defTabSz="1042988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8D8C90"/>
                </a:solidFill>
                <a:latin typeface="Calibri" panose="020F0502020204030204" pitchFamily="34" charset="0"/>
              </a:defRPr>
            </a:lvl8pPr>
            <a:lvl9pPr marL="3886200" indent="-228600" defTabSz="1042988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8D8C90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EAC5A8D-C6F5-44A3-8C4E-B9D9270923B3}" type="slidenum">
              <a:rPr lang="ru-RU" altLang="ru-RU" sz="25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spcBef>
                  <a:spcPct val="0"/>
                </a:spcBef>
                <a:buFontTx/>
                <a:buNone/>
              </a:pPr>
              <a:t>5</a:t>
            </a:fld>
            <a:endParaRPr lang="ru-RU" altLang="ru-RU" sz="2500" b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7" name="Прямая со стрелкой 46"/>
          <p:cNvCxnSpPr/>
          <p:nvPr/>
        </p:nvCxnSpPr>
        <p:spPr>
          <a:xfrm flipV="1">
            <a:off x="2817813" y="2771775"/>
            <a:ext cx="1082675" cy="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657" name="Picture 6" descr="D:\ОТДЕЛ УРЕГУЛИРОВАНИЯ ЗАДОЛЖЕННОСТИ\СЕМИНАР\2019\СЕМИНАР ФНС АПРЕЛЬ 2019\1\ce5a90e759e6e136127a80d546625866_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1633538"/>
            <a:ext cx="2038350" cy="160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04850" y="1203325"/>
            <a:ext cx="2151063" cy="4238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800" b="1" dirty="0">
                <a:solidFill>
                  <a:schemeClr val="tx2">
                    <a:lumMod val="75000"/>
                  </a:schemeClr>
                </a:solidFill>
                <a:latin typeface="+mj-lt"/>
                <a:cs typeface="Arial" pitchFamily="34" charset="0"/>
              </a:rPr>
              <a:t>Налоговый орган</a:t>
            </a:r>
          </a:p>
        </p:txBody>
      </p:sp>
      <p:pic>
        <p:nvPicPr>
          <p:cNvPr id="27659" name="Picture 7" descr="D:\ОТДЕЛ УРЕГУЛИРОВАНИЯ ЗАДОЛЖЕННОСТИ\СЕМИНАР\2019\istock_000053672308_medium_(1)_landlords_pag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6425" y="1627188"/>
            <a:ext cx="2122488" cy="1617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0" name="Picture 3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775" y="1025525"/>
            <a:ext cx="990600" cy="77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3" name="Прямоугольник 28672"/>
          <p:cNvSpPr/>
          <p:nvPr/>
        </p:nvSpPr>
        <p:spPr>
          <a:xfrm>
            <a:off x="7826375" y="5076825"/>
            <a:ext cx="1851025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800" b="1" dirty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Директор </a:t>
            </a:r>
          </a:p>
          <a:p>
            <a:pPr algn="ctr" eaLnBrk="1" hangingPunct="1">
              <a:defRPr/>
            </a:pP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организации</a:t>
            </a:r>
            <a:endParaRPr lang="ru-RU" sz="1800" b="1" dirty="0">
              <a:solidFill>
                <a:schemeClr val="tx2">
                  <a:lumMod val="75000"/>
                </a:schemeClr>
              </a:solidFill>
              <a:cs typeface="Arial" pitchFamily="34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643188" y="2006600"/>
            <a:ext cx="1582737" cy="465138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500" b="1" dirty="0">
                <a:solidFill>
                  <a:schemeClr val="bg1"/>
                </a:solidFill>
                <a:cs typeface="Arial" pitchFamily="34" charset="0"/>
              </a:rPr>
              <a:t>Требование об уплате</a:t>
            </a:r>
          </a:p>
        </p:txBody>
      </p:sp>
      <p:pic>
        <p:nvPicPr>
          <p:cNvPr id="27663" name="Picture 36" descr="D:\ОТДЕЛ УРЕГУЛИРОВАНИЯ ЗАДОЛЖЕННОСТИ\СЕМИНАР\2019\СЕМИНАР ФНС АПРЕЛЬ 2019\2\450427039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1338" y="1633538"/>
            <a:ext cx="2074862" cy="160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Скругленный прямоугольник 21"/>
          <p:cNvSpPr/>
          <p:nvPr/>
        </p:nvSpPr>
        <p:spPr>
          <a:xfrm>
            <a:off x="8501063" y="1203325"/>
            <a:ext cx="1684337" cy="43021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Родственник директора</a:t>
            </a:r>
          </a:p>
        </p:txBody>
      </p:sp>
      <p:sp>
        <p:nvSpPr>
          <p:cNvPr id="4" name="Скругленная прямоугольная выноска 28682"/>
          <p:cNvSpPr/>
          <p:nvPr/>
        </p:nvSpPr>
        <p:spPr>
          <a:xfrm>
            <a:off x="5957888" y="3322638"/>
            <a:ext cx="2559050" cy="890587"/>
          </a:xfrm>
          <a:prstGeom prst="wedgeRoundRectCallout">
            <a:avLst>
              <a:gd name="adj1" fmla="val 72457"/>
              <a:gd name="adj2" fmla="val -136504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sz="1400" b="1" dirty="0">
              <a:solidFill>
                <a:schemeClr val="accent2">
                  <a:lumMod val="75000"/>
                </a:schemeClr>
              </a:solidFill>
              <a:latin typeface="Bookman Old Style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500" b="1" dirty="0">
                <a:solidFill>
                  <a:schemeClr val="accent2">
                    <a:lumMod val="75000"/>
                  </a:schemeClr>
                </a:solidFill>
                <a:cs typeface="Times New Roman" pitchFamily="18" charset="0"/>
              </a:rPr>
              <a:t>СДАЧА В АРЕНДУ </a:t>
            </a:r>
            <a:r>
              <a:rPr lang="ru-RU" sz="1500" b="1" dirty="0">
                <a:solidFill>
                  <a:schemeClr val="accent2">
                    <a:lumMod val="75000"/>
                  </a:schemeClr>
                </a:solidFill>
              </a:rPr>
              <a:t>ПРИОБРЕТЕННОГО ИМУЩЕСТВА </a:t>
            </a:r>
          </a:p>
          <a:p>
            <a:pPr algn="ctr" eaLnBrk="1" hangingPunct="1">
              <a:defRPr/>
            </a:pPr>
            <a:r>
              <a:rPr lang="ru-RU" sz="1500" b="1" dirty="0">
                <a:solidFill>
                  <a:schemeClr val="accent2">
                    <a:lumMod val="75000"/>
                  </a:schemeClr>
                </a:solidFill>
              </a:rPr>
              <a:t>ТЕМ ЖЕ АРЕНДАТОРАМ</a:t>
            </a:r>
            <a:endParaRPr lang="ru-RU" sz="1500" b="1" dirty="0">
              <a:solidFill>
                <a:schemeClr val="accent2">
                  <a:lumMod val="75000"/>
                </a:schemeClr>
              </a:solidFill>
              <a:cs typeface="Times New Roman" pitchFamily="18" charset="0"/>
            </a:endParaRPr>
          </a:p>
          <a:p>
            <a:pPr algn="ctr" eaLnBrk="1" hangingPunct="1">
              <a:defRPr/>
            </a:pPr>
            <a:endParaRPr lang="ru-RU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481763" y="1908175"/>
            <a:ext cx="1692275" cy="720725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600" b="1" dirty="0">
                <a:solidFill>
                  <a:schemeClr val="bg1"/>
                </a:solidFill>
              </a:rPr>
              <a:t>Реализация имущества за </a:t>
            </a:r>
          </a:p>
          <a:p>
            <a:pPr algn="ctr" eaLnBrk="1" hangingPunct="1">
              <a:defRPr/>
            </a:pPr>
            <a:r>
              <a:rPr lang="ru-RU" sz="1600" b="1" dirty="0">
                <a:solidFill>
                  <a:schemeClr val="bg1"/>
                </a:solidFill>
              </a:rPr>
              <a:t>1 млн. рублей</a:t>
            </a:r>
          </a:p>
        </p:txBody>
      </p:sp>
      <p:pic>
        <p:nvPicPr>
          <p:cNvPr id="27667" name="Picture 32" descr="https://digi-notice.com/anew/wp-content/uploads/2017/03/shutterstock_62737657.jpg-mad-man-768x51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4438" y="5643563"/>
            <a:ext cx="2103437" cy="150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Скругленный прямоугольник 20"/>
          <p:cNvSpPr/>
          <p:nvPr/>
        </p:nvSpPr>
        <p:spPr>
          <a:xfrm>
            <a:off x="8277225" y="3698875"/>
            <a:ext cx="2071688" cy="87312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600" b="1" dirty="0"/>
              <a:t>Деньги от сдачи в аренду </a:t>
            </a:r>
          </a:p>
          <a:p>
            <a:pPr algn="ctr" eaLnBrk="1" hangingPunct="1">
              <a:defRPr/>
            </a:pPr>
            <a:r>
              <a:rPr lang="ru-RU" sz="1600" b="1" dirty="0"/>
              <a:t>8 млн. рублей</a:t>
            </a:r>
          </a:p>
        </p:txBody>
      </p:sp>
      <p:sp>
        <p:nvSpPr>
          <p:cNvPr id="5" name="Волна 4"/>
          <p:cNvSpPr/>
          <p:nvPr/>
        </p:nvSpPr>
        <p:spPr>
          <a:xfrm>
            <a:off x="3239592" y="6087154"/>
            <a:ext cx="212996" cy="106878"/>
          </a:xfrm>
          <a:prstGeom prst="wave">
            <a:avLst/>
          </a:prstGeom>
          <a:noFill/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flatTx/>
          </a:bodyPr>
          <a:lstStyle/>
          <a:p>
            <a:pPr algn="ctr" eaLnBrk="1" hangingPunct="1">
              <a:defRPr/>
            </a:pPr>
            <a:endParaRPr lang="ru-RU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Заголовок 1"/>
          <p:cNvSpPr>
            <a:spLocks noGrp="1"/>
          </p:cNvSpPr>
          <p:nvPr>
            <p:ph type="title"/>
          </p:nvPr>
        </p:nvSpPr>
        <p:spPr>
          <a:xfrm>
            <a:off x="1458913" y="396875"/>
            <a:ext cx="8396287" cy="512763"/>
          </a:xfrm>
        </p:spPr>
        <p:txBody>
          <a:bodyPr/>
          <a:lstStyle/>
          <a:p>
            <a:pPr algn="ctr">
              <a:lnSpc>
                <a:spcPct val="100000"/>
              </a:lnSpc>
              <a:defRPr/>
            </a:pPr>
            <a:r>
              <a:rPr lang="en-US" altLang="ru-RU" sz="1800" cap="all" dirty="0" smtClean="0">
                <a:solidFill>
                  <a:srgbClr val="C00000"/>
                </a:solidFill>
                <a:latin typeface="+mn-lt"/>
                <a:cs typeface="Times New Roman" pitchFamily="18" charset="0"/>
              </a:rPr>
              <a:t>IV</a:t>
            </a:r>
            <a:r>
              <a:rPr lang="ru-RU" altLang="ru-RU" sz="1800" cap="all" dirty="0" smtClean="0">
                <a:solidFill>
                  <a:srgbClr val="C00000"/>
                </a:solidFill>
                <a:latin typeface="+mn-lt"/>
                <a:cs typeface="Times New Roman" pitchFamily="18" charset="0"/>
              </a:rPr>
              <a:t>. снятие наличных денежных средств с расчетного счета предприятия на заработную плату и расходование их на собственные нужды</a:t>
            </a:r>
          </a:p>
        </p:txBody>
      </p:sp>
      <p:sp>
        <p:nvSpPr>
          <p:cNvPr id="25603" name="Номер слайда 1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Calibri" panose="020F0502020204030204" pitchFamily="34" charset="0"/>
              <a:buChar char="•"/>
              <a:defRPr sz="3600">
                <a:solidFill>
                  <a:srgbClr val="005AA9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rgbClr val="504F53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504F53"/>
                </a:solidFill>
                <a:latin typeface="Calibri" panose="020F0502020204030204" pitchFamily="34" charset="0"/>
              </a:defRPr>
            </a:lvl3pPr>
            <a:lvl4pPr marL="1600200" indent="-228600" algn="just">
              <a:lnSpc>
                <a:spcPts val="1800"/>
              </a:lnSpc>
              <a:spcBef>
                <a:spcPts val="400"/>
              </a:spcBef>
              <a:buFont typeface="Arial" panose="020B0604020202020204" pitchFamily="34" charset="0"/>
              <a:buChar char="–"/>
              <a:defRPr sz="1600">
                <a:solidFill>
                  <a:srgbClr val="504F53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ts val="1800"/>
              </a:lnSpc>
              <a:spcBef>
                <a:spcPts val="400"/>
              </a:spcBef>
              <a:buFont typeface="Arial" panose="020B0604020202020204" pitchFamily="34" charset="0"/>
              <a:buChar char="»"/>
              <a:defRPr sz="1400">
                <a:solidFill>
                  <a:srgbClr val="8D8C90"/>
                </a:solidFill>
                <a:latin typeface="Calibri" panose="020F0502020204030204" pitchFamily="34" charset="0"/>
              </a:defRPr>
            </a:lvl5pPr>
            <a:lvl6pPr marL="2514600" indent="-228600" defTabSz="1042988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8D8C90"/>
                </a:solidFill>
                <a:latin typeface="Calibri" panose="020F0502020204030204" pitchFamily="34" charset="0"/>
              </a:defRPr>
            </a:lvl6pPr>
            <a:lvl7pPr marL="2971800" indent="-228600" defTabSz="1042988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8D8C90"/>
                </a:solidFill>
                <a:latin typeface="Calibri" panose="020F0502020204030204" pitchFamily="34" charset="0"/>
              </a:defRPr>
            </a:lvl7pPr>
            <a:lvl8pPr marL="3429000" indent="-228600" defTabSz="1042988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8D8C90"/>
                </a:solidFill>
                <a:latin typeface="Calibri" panose="020F0502020204030204" pitchFamily="34" charset="0"/>
              </a:defRPr>
            </a:lvl8pPr>
            <a:lvl9pPr marL="3886200" indent="-228600" defTabSz="1042988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8D8C90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A615A86-1D43-4646-824E-A6BB5137FEE1}" type="slidenum">
              <a:rPr lang="ru-RU" altLang="ru-RU" sz="25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spcBef>
                  <a:spcPct val="0"/>
                </a:spcBef>
                <a:buFontTx/>
                <a:buNone/>
              </a:pPr>
              <a:t>6</a:t>
            </a:fld>
            <a:endParaRPr lang="ru-RU" altLang="ru-RU" sz="2500" b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6" name="Прямая со стрелкой 25"/>
          <p:cNvCxnSpPr/>
          <p:nvPr/>
        </p:nvCxnSpPr>
        <p:spPr>
          <a:xfrm flipV="1">
            <a:off x="6138863" y="2066925"/>
            <a:ext cx="2592387" cy="26988"/>
          </a:xfrm>
          <a:prstGeom prst="straightConnector1">
            <a:avLst/>
          </a:prstGeom>
          <a:ln w="88900"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4006850" y="982663"/>
            <a:ext cx="2187575" cy="463550"/>
          </a:xfrm>
          <a:prstGeom prst="rect">
            <a:avLst/>
          </a:prstGeom>
        </p:spPr>
        <p:txBody>
          <a:bodyPr lIns="104306" tIns="52153" rIns="104306" bIns="52153" anchor="ctr"/>
          <a:lstStyle/>
          <a:p>
            <a:pPr algn="ctr" defTabSz="1043056" eaLnBrk="1" fontAlgn="auto" hangingPunct="1">
              <a:spcAft>
                <a:spcPts val="0"/>
              </a:spcAft>
              <a:defRPr/>
            </a:pP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Times New Roman" pitchFamily="18" charset="0"/>
              </a:rPr>
              <a:t>Организация </a:t>
            </a:r>
          </a:p>
          <a:p>
            <a:pPr algn="ctr" defTabSz="1043056" eaLnBrk="1" fontAlgn="auto" hangingPunct="1">
              <a:spcAft>
                <a:spcPts val="0"/>
              </a:spcAft>
              <a:defRPr/>
            </a:pP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Times New Roman" pitchFamily="18" charset="0"/>
              </a:rPr>
              <a:t>-должник</a:t>
            </a:r>
            <a:endParaRPr lang="ru-RU" sz="1800" b="1" dirty="0">
              <a:solidFill>
                <a:schemeClr val="tx2">
                  <a:lumMod val="75000"/>
                </a:schemeClr>
              </a:solidFill>
              <a:latin typeface="+mj-lt"/>
              <a:ea typeface="+mj-ea"/>
              <a:cs typeface="Times New Roman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016875" y="3530600"/>
            <a:ext cx="1728788" cy="352425"/>
          </a:xfrm>
          <a:prstGeom prst="rect">
            <a:avLst/>
          </a:prstGeom>
        </p:spPr>
        <p:txBody>
          <a:bodyPr lIns="104306" tIns="52153" rIns="104306" bIns="52153" anchor="ctr"/>
          <a:lstStyle/>
          <a:p>
            <a:pPr defTabSz="1043056" eaLnBrk="1" fontAlgn="auto" hangingPunct="1">
              <a:spcAft>
                <a:spcPts val="0"/>
              </a:spcAft>
              <a:defRPr/>
            </a:pPr>
            <a:endParaRPr lang="ru-RU" sz="14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659813" y="906463"/>
            <a:ext cx="1655762" cy="269875"/>
          </a:xfrm>
          <a:prstGeom prst="rect">
            <a:avLst/>
          </a:prstGeom>
        </p:spPr>
        <p:txBody>
          <a:bodyPr lIns="104306" tIns="52153" rIns="104306" bIns="52153" anchor="ctr"/>
          <a:lstStyle/>
          <a:p>
            <a:pPr algn="ctr" defTabSz="1043056" eaLnBrk="1" fontAlgn="auto" hangingPunct="1">
              <a:spcAft>
                <a:spcPts val="0"/>
              </a:spcAft>
              <a:defRPr/>
            </a:pPr>
            <a:r>
              <a:rPr lang="ru-RU" sz="1800" b="1" dirty="0">
                <a:solidFill>
                  <a:schemeClr val="tx2">
                    <a:lumMod val="75000"/>
                  </a:schemeClr>
                </a:solidFill>
                <a:latin typeface="+mn-lt"/>
                <a:ea typeface="+mj-ea"/>
                <a:cs typeface="Times New Roman" pitchFamily="18" charset="0"/>
              </a:rPr>
              <a:t>Бухгалтер </a:t>
            </a:r>
          </a:p>
        </p:txBody>
      </p:sp>
      <p:pic>
        <p:nvPicPr>
          <p:cNvPr id="59" name="Рисунок 58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  <a:extLst/>
          </a:blip>
          <a:stretch>
            <a:fillRect/>
          </a:stretch>
        </p:blipFill>
        <p:spPr>
          <a:xfrm>
            <a:off x="4113758" y="1446783"/>
            <a:ext cx="1961753" cy="1293242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5609" name="Picture 6" descr="D:\ОТДЕЛ УРЕГУЛИРОВАНИЯ ЗАДОЛЖЕННОСТИ\СЕМИНАР\2019\СЕМИНАР ФНС АПРЕЛЬ 2019\1\ce5a90e759e6e136127a80d546625866_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588" y="1395413"/>
            <a:ext cx="2028825" cy="1344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41338" y="982663"/>
            <a:ext cx="1989137" cy="368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700" b="1" dirty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itchFamily="18" charset="0"/>
              </a:rPr>
              <a:t>Налоговый орган</a:t>
            </a:r>
          </a:p>
        </p:txBody>
      </p:sp>
      <p:pic>
        <p:nvPicPr>
          <p:cNvPr id="25611" name="Picture 5" descr="D:\ОТДЕЛ УРЕГУЛИРОВАНИЯ ЗАДОЛЖЕННОСТИ\СЕМИНАР\2019\1_Jt23c0KVZ7L-acnRUlb66g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1250" y="1289050"/>
            <a:ext cx="1587500" cy="15557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12" name="Picture 31" descr="D:\ОТДЕЛ УРЕГУЛИРОВАНИЯ ЗАДОЛЖЕННОСТИ\СЕМИНАР\2019\СЕМИНАР ФНС АПРЕЛЬ 2019\1\ir.bankdari.apk_512x512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1813" y="2171700"/>
            <a:ext cx="1079500" cy="81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7983538" y="6134100"/>
            <a:ext cx="1871662" cy="8207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sz="14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3" name="Прямая со стрелкой 22"/>
          <p:cNvCxnSpPr/>
          <p:nvPr/>
        </p:nvCxnSpPr>
        <p:spPr>
          <a:xfrm flipH="1" flipV="1">
            <a:off x="5111750" y="2816225"/>
            <a:ext cx="3540125" cy="2436813"/>
          </a:xfrm>
          <a:prstGeom prst="straightConnector1">
            <a:avLst/>
          </a:prstGeom>
          <a:ln w="76200">
            <a:solidFill>
              <a:schemeClr val="accent1">
                <a:lumMod val="75000"/>
              </a:schemeClr>
            </a:solidFill>
            <a:prstDash val="solid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Скругленный прямоугольник 27"/>
          <p:cNvSpPr/>
          <p:nvPr/>
        </p:nvSpPr>
        <p:spPr>
          <a:xfrm>
            <a:off x="4113213" y="3259138"/>
            <a:ext cx="2081212" cy="1006475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700" b="1" dirty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НЕТ!</a:t>
            </a:r>
          </a:p>
          <a:p>
            <a:pPr algn="ctr" eaLnBrk="1" hangingPunct="1">
              <a:defRPr/>
            </a:pPr>
            <a:r>
              <a:rPr lang="ru-RU" sz="1700" b="1" dirty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ЗАРАБОТНАЯ ПЛАТА И НАЛОГИ</a:t>
            </a:r>
          </a:p>
        </p:txBody>
      </p:sp>
      <p:cxnSp>
        <p:nvCxnSpPr>
          <p:cNvPr id="23552" name="Прямая соединительная линия 23551"/>
          <p:cNvCxnSpPr/>
          <p:nvPr/>
        </p:nvCxnSpPr>
        <p:spPr>
          <a:xfrm>
            <a:off x="4572000" y="3408363"/>
            <a:ext cx="1438275" cy="67627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554" name="Прямая соединительная линия 23553"/>
          <p:cNvCxnSpPr/>
          <p:nvPr/>
        </p:nvCxnSpPr>
        <p:spPr>
          <a:xfrm flipH="1">
            <a:off x="4694238" y="3392488"/>
            <a:ext cx="1317625" cy="70802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62" name="Скругленный прямоугольник 23561"/>
          <p:cNvSpPr/>
          <p:nvPr/>
        </p:nvSpPr>
        <p:spPr>
          <a:xfrm>
            <a:off x="7146925" y="5281613"/>
            <a:ext cx="2768600" cy="126206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2200" b="1" dirty="0">
                <a:solidFill>
                  <a:schemeClr val="bg1"/>
                </a:solidFill>
                <a:cs typeface="Arial" pitchFamily="34" charset="0"/>
              </a:rPr>
              <a:t>Денежные средства оприходованы в кассу 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682875" y="1446213"/>
            <a:ext cx="1323975" cy="465137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600" b="1" dirty="0">
                <a:solidFill>
                  <a:schemeClr val="bg1"/>
                </a:solidFill>
              </a:rPr>
              <a:t>Требование об уплате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6373813" y="1077913"/>
            <a:ext cx="2212975" cy="833437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800" b="1" dirty="0">
                <a:solidFill>
                  <a:schemeClr val="bg1"/>
                </a:solidFill>
              </a:rPr>
              <a:t>Снятие наличных на заработную плату</a:t>
            </a:r>
          </a:p>
        </p:txBody>
      </p:sp>
      <p:cxnSp>
        <p:nvCxnSpPr>
          <p:cNvPr id="55" name="Прямая со стрелкой 54"/>
          <p:cNvCxnSpPr/>
          <p:nvPr/>
        </p:nvCxnSpPr>
        <p:spPr>
          <a:xfrm>
            <a:off x="2617788" y="2041525"/>
            <a:ext cx="1470025" cy="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 стрелкой 56"/>
          <p:cNvCxnSpPr/>
          <p:nvPr/>
        </p:nvCxnSpPr>
        <p:spPr>
          <a:xfrm>
            <a:off x="9525000" y="2989263"/>
            <a:ext cx="0" cy="215900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Скругленный прямоугольник 46"/>
          <p:cNvSpPr/>
          <p:nvPr/>
        </p:nvSpPr>
        <p:spPr>
          <a:xfrm>
            <a:off x="6724650" y="3956050"/>
            <a:ext cx="1717675" cy="1049338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800" b="1" dirty="0">
                <a:solidFill>
                  <a:srgbClr val="7030A0"/>
                </a:solidFill>
              </a:rPr>
              <a:t>ДА! </a:t>
            </a:r>
          </a:p>
          <a:p>
            <a:pPr algn="ctr" eaLnBrk="1" hangingPunct="1">
              <a:defRPr/>
            </a:pPr>
            <a:r>
              <a:rPr lang="ru-RU" sz="1800" b="1" dirty="0">
                <a:solidFill>
                  <a:srgbClr val="7030A0"/>
                </a:solidFill>
              </a:rPr>
              <a:t>ХОЗНУЖДЫ</a:t>
            </a:r>
          </a:p>
        </p:txBody>
      </p:sp>
      <p:pic>
        <p:nvPicPr>
          <p:cNvPr id="25625" name="Рисунок 3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0175" y="3414713"/>
            <a:ext cx="1008063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Номер слайда 2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Calibri" panose="020F0502020204030204" pitchFamily="34" charset="0"/>
              <a:buChar char="•"/>
              <a:defRPr sz="3600">
                <a:solidFill>
                  <a:srgbClr val="005AA9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rgbClr val="504F53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504F53"/>
                </a:solidFill>
                <a:latin typeface="Calibri" panose="020F0502020204030204" pitchFamily="34" charset="0"/>
              </a:defRPr>
            </a:lvl3pPr>
            <a:lvl4pPr marL="1600200" indent="-228600" algn="just">
              <a:lnSpc>
                <a:spcPts val="1800"/>
              </a:lnSpc>
              <a:spcBef>
                <a:spcPts val="400"/>
              </a:spcBef>
              <a:buFont typeface="Arial" panose="020B0604020202020204" pitchFamily="34" charset="0"/>
              <a:buChar char="–"/>
              <a:defRPr sz="1600">
                <a:solidFill>
                  <a:srgbClr val="504F53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ts val="1800"/>
              </a:lnSpc>
              <a:spcBef>
                <a:spcPts val="400"/>
              </a:spcBef>
              <a:buFont typeface="Arial" panose="020B0604020202020204" pitchFamily="34" charset="0"/>
              <a:buChar char="»"/>
              <a:defRPr sz="1400">
                <a:solidFill>
                  <a:srgbClr val="8D8C90"/>
                </a:solidFill>
                <a:latin typeface="Calibri" panose="020F0502020204030204" pitchFamily="34" charset="0"/>
              </a:defRPr>
            </a:lvl5pPr>
            <a:lvl6pPr marL="2514600" indent="-228600" defTabSz="1042988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8D8C90"/>
                </a:solidFill>
                <a:latin typeface="Calibri" panose="020F0502020204030204" pitchFamily="34" charset="0"/>
              </a:defRPr>
            </a:lvl6pPr>
            <a:lvl7pPr marL="2971800" indent="-228600" defTabSz="1042988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8D8C90"/>
                </a:solidFill>
                <a:latin typeface="Calibri" panose="020F0502020204030204" pitchFamily="34" charset="0"/>
              </a:defRPr>
            </a:lvl7pPr>
            <a:lvl8pPr marL="3429000" indent="-228600" defTabSz="1042988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8D8C90"/>
                </a:solidFill>
                <a:latin typeface="Calibri" panose="020F0502020204030204" pitchFamily="34" charset="0"/>
              </a:defRPr>
            </a:lvl8pPr>
            <a:lvl9pPr marL="3886200" indent="-228600" defTabSz="1042988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8D8C90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AF4984C-E591-4A37-BEFA-EE378AB91F26}" type="slidenum">
              <a:rPr lang="ru-RU" altLang="ru-RU" sz="2500" b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spcBef>
                  <a:spcPct val="0"/>
                </a:spcBef>
                <a:buFontTx/>
                <a:buNone/>
              </a:pPr>
              <a:t>7</a:t>
            </a:fld>
            <a:endParaRPr lang="ru-RU" altLang="ru-RU" sz="2500" b="1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771" name="TextBox 6"/>
          <p:cNvSpPr txBox="1">
            <a:spLocks noChangeArrowheads="1"/>
          </p:cNvSpPr>
          <p:nvPr/>
        </p:nvSpPr>
        <p:spPr bwMode="auto">
          <a:xfrm>
            <a:off x="1873250" y="3224213"/>
            <a:ext cx="7008813" cy="58420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 sz="3600">
                <a:solidFill>
                  <a:srgbClr val="005AA9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rgbClr val="504F53"/>
                </a:solidFill>
                <a:latin typeface="Calibri" pitchFamily="34" charset="0"/>
              </a:defRPr>
            </a:lvl2pPr>
            <a:lvl3pPr marL="1143000" indent="-228600">
              <a:defRPr sz="2400">
                <a:solidFill>
                  <a:srgbClr val="504F53"/>
                </a:solidFill>
                <a:latin typeface="Calibri" pitchFamily="34" charset="0"/>
              </a:defRPr>
            </a:lvl3pPr>
            <a:lvl4pPr indent="-228600">
              <a:defRPr sz="1600">
                <a:solidFill>
                  <a:srgbClr val="504F53"/>
                </a:solidFill>
                <a:latin typeface="Calibri" pitchFamily="34" charset="0"/>
              </a:defRPr>
            </a:lvl4pPr>
            <a:lvl5pPr marL="2057400" indent="-228600">
              <a:defRPr sz="1400">
                <a:solidFill>
                  <a:srgbClr val="8D8C90"/>
                </a:solidFill>
                <a:latin typeface="Calibri" pitchFamily="34" charset="0"/>
              </a:defRPr>
            </a:lvl5pPr>
            <a:lvl6pPr marL="2514600" indent="-228600" defTabSz="1042988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Char char="»"/>
              <a:defRPr sz="1400">
                <a:solidFill>
                  <a:srgbClr val="8D8C90"/>
                </a:solidFill>
                <a:latin typeface="Calibri" pitchFamily="34" charset="0"/>
              </a:defRPr>
            </a:lvl6pPr>
            <a:lvl7pPr marL="2971800" indent="-228600" defTabSz="1042988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Char char="»"/>
              <a:defRPr sz="1400">
                <a:solidFill>
                  <a:srgbClr val="8D8C90"/>
                </a:solidFill>
                <a:latin typeface="Calibri" pitchFamily="34" charset="0"/>
              </a:defRPr>
            </a:lvl7pPr>
            <a:lvl8pPr marL="3429000" indent="-228600" defTabSz="1042988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Char char="»"/>
              <a:defRPr sz="1400">
                <a:solidFill>
                  <a:srgbClr val="8D8C90"/>
                </a:solidFill>
                <a:latin typeface="Calibri" pitchFamily="34" charset="0"/>
              </a:defRPr>
            </a:lvl8pPr>
            <a:lvl9pPr marL="3886200" indent="-228600" defTabSz="1042988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Char char="»"/>
              <a:defRPr sz="14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3200" b="1" dirty="0" smtClean="0">
                <a:solidFill>
                  <a:srgbClr val="0070C0"/>
                </a:solidFill>
                <a:latin typeface="+mn-lt"/>
                <a:ea typeface="Batang" pitchFamily="18" charset="-127"/>
                <a:cs typeface="Times New Roman" pitchFamily="18" charset="0"/>
              </a:rPr>
              <a:t>СПАСИБО ЗА ВНИМАНИЕ!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Present_FNS2012_A4</Template>
  <TotalTime>11553</TotalTime>
  <Words>237</Words>
  <Application>Microsoft Office PowerPoint</Application>
  <PresentationFormat>Произвольный</PresentationFormat>
  <Paragraphs>64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Present_FNS2012_A4</vt:lpstr>
      <vt:lpstr>Принятие обеспечительных мер и реализация положений ст.199.2 УК РФ.    </vt:lpstr>
      <vt:lpstr> «МАССОВЫЕ» способы сокрытия от взыскания </vt:lpstr>
      <vt:lpstr>I. СОКРЫТИЕ ДЕНЕЖНЫХ СРЕДСТВ ЧЕРЕЗ ТРЕТЬИХ ЛИЦ</vt:lpstr>
      <vt:lpstr>II. Осуществление доходных и расходных финансовых операций через кассу предприятия минуя расчетный счет</vt:lpstr>
      <vt:lpstr>Презентация PowerPoint</vt:lpstr>
      <vt:lpstr>IV. снятие наличных денежных средств с расчетного счета предприятия на заработную плату и расходование их на собственные нужды</vt:lpstr>
      <vt:lpstr>Презентация PowerPoint</vt:lpstr>
    </vt:vector>
  </TitlesOfParts>
  <Company>machine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Есин Валерий Владимирович</dc:creator>
  <cp:lastModifiedBy>Уханова</cp:lastModifiedBy>
  <cp:revision>859</cp:revision>
  <cp:lastPrinted>2019-05-16T10:46:02Z</cp:lastPrinted>
  <dcterms:created xsi:type="dcterms:W3CDTF">2013-04-08T05:43:12Z</dcterms:created>
  <dcterms:modified xsi:type="dcterms:W3CDTF">2019-06-10T14:02:11Z</dcterms:modified>
</cp:coreProperties>
</file>